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7569200" cy="10693400"/>
  <p:notesSz cx="75692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200" y="8315706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8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lnTo>
                  <a:pt x="7402068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19682" y="522437"/>
            <a:ext cx="4555167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-1" dirty="0" smtClean="0">
                <a:latin typeface="Arial"/>
                <a:cs typeface="Arial"/>
              </a:rPr>
              <a:t>Pure Metals : Nucleation &amp; Growth</a:t>
            </a:r>
            <a:endParaRPr sz="21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156" y="1674974"/>
            <a:ext cx="6674349" cy="494030"/>
          </a:xfrm>
          <a:prstGeom prst="rect">
            <a:avLst/>
          </a:prstGeom>
        </p:spPr>
        <p:txBody>
          <a:bodyPr wrap="square" lIns="0" tIns="11969" rIns="0" bIns="0" rtlCol="0">
            <a:noAutofit/>
          </a:bodyPr>
          <a:lstStyle/>
          <a:p>
            <a:pPr marL="12700">
              <a:lnSpc>
                <a:spcPts val="1885"/>
              </a:lnSpc>
            </a:pPr>
            <a:r>
              <a:rPr sz="2250" spc="-1" baseline="7730" dirty="0" smtClean="0">
                <a:latin typeface="Arial"/>
                <a:cs typeface="Arial"/>
              </a:rPr>
              <a:t>Solidification does not happen on cooling instantaneously on cooling below T</a:t>
            </a:r>
            <a:r>
              <a:rPr sz="1500" spc="-1" baseline="-11595" dirty="0" smtClean="0"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  <a:p>
            <a:pPr marL="383031" marR="34068">
              <a:lnSpc>
                <a:spcPct val="95825"/>
              </a:lnSpc>
              <a:spcBef>
                <a:spcPts val="115"/>
              </a:spcBef>
            </a:pPr>
            <a:r>
              <a:rPr sz="1500" spc="-1" dirty="0" smtClean="0">
                <a:latin typeface="Arial"/>
                <a:cs typeface="Arial"/>
              </a:rPr>
              <a:t>and takes place via nucleation and growth.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156" y="2504030"/>
            <a:ext cx="6432046" cy="1046487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8803">
              <a:lnSpc>
                <a:spcPts val="1645"/>
              </a:lnSpc>
            </a:pPr>
            <a:r>
              <a:rPr sz="1500" dirty="0" smtClean="0">
                <a:latin typeface="Arial"/>
                <a:cs typeface="Arial"/>
              </a:rPr>
              <a:t>Nucleation:</a:t>
            </a:r>
            <a:endParaRPr sz="1500">
              <a:latin typeface="Arial"/>
              <a:cs typeface="Arial"/>
            </a:endParaRPr>
          </a:p>
          <a:p>
            <a:pPr marL="383037" marR="28803">
              <a:lnSpc>
                <a:spcPct val="95825"/>
              </a:lnSpc>
              <a:spcBef>
                <a:spcPts val="362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homogeneous – rare and only if very large undercooling ∆T;</a:t>
            </a:r>
            <a:endParaRPr sz="1500">
              <a:latin typeface="Arial"/>
              <a:cs typeface="Arial"/>
            </a:endParaRPr>
          </a:p>
          <a:p>
            <a:pPr marL="383056" marR="28803">
              <a:lnSpc>
                <a:spcPct val="95825"/>
              </a:lnSpc>
              <a:spcBef>
                <a:spcPts val="450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heterogeneous – on mould walls and/or “impurities”</a:t>
            </a:r>
            <a:endParaRPr sz="1500">
              <a:latin typeface="Arial"/>
              <a:cs typeface="Arial"/>
            </a:endParaRPr>
          </a:p>
          <a:p>
            <a:pPr marL="861599">
              <a:lnSpc>
                <a:spcPct val="95825"/>
              </a:lnSpc>
              <a:spcBef>
                <a:spcPts val="450"/>
              </a:spcBef>
            </a:pPr>
            <a:r>
              <a:rPr sz="1500" spc="-1" dirty="0" smtClean="0">
                <a:latin typeface="Arial"/>
                <a:cs typeface="Arial"/>
              </a:rPr>
              <a:t>(including deliberate alloy additions to grain refine microstructure)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156" y="3885536"/>
            <a:ext cx="6694079" cy="493266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Growth may be affected by temperature gradients and preferred crystal growth</a:t>
            </a:r>
            <a:endParaRPr sz="1500">
              <a:latin typeface="Arial"/>
              <a:cs typeface="Arial"/>
            </a:endParaRPr>
          </a:p>
          <a:p>
            <a:pPr marL="383037" marR="28803">
              <a:lnSpc>
                <a:spcPct val="95825"/>
              </a:lnSpc>
              <a:spcBef>
                <a:spcPts val="362"/>
              </a:spcBef>
            </a:pPr>
            <a:r>
              <a:rPr sz="1500" dirty="0" smtClean="0">
                <a:latin typeface="Arial"/>
                <a:cs typeface="Arial"/>
              </a:rPr>
              <a:t>directions.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156" y="4969862"/>
            <a:ext cx="2414488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u="sng" spc="0" dirty="0" smtClean="0">
                <a:latin typeface="Arial"/>
                <a:cs typeface="Arial"/>
              </a:rPr>
              <a:t>Homogeneous Nucleation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9488" y="5430110"/>
            <a:ext cx="6032225" cy="447616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0" dirty="0" smtClean="0">
                <a:latin typeface="Arial"/>
                <a:cs typeface="Arial"/>
              </a:rPr>
              <a:t>When a solid forms within its own liquid without aid of foreign materials</a:t>
            </a:r>
            <a:endParaRPr sz="1500">
              <a:latin typeface="Arial"/>
              <a:cs typeface="Arial"/>
            </a:endParaRPr>
          </a:p>
          <a:p>
            <a:pPr marL="12700" marR="28803">
              <a:lnSpc>
                <a:spcPct val="95825"/>
              </a:lnSpc>
              <a:spcBef>
                <a:spcPts val="2"/>
              </a:spcBef>
            </a:pPr>
            <a:r>
              <a:rPr sz="1500" dirty="0" smtClean="0">
                <a:latin typeface="Wingdings"/>
                <a:cs typeface="Wingdings"/>
              </a:rPr>
              <a:t>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nucleate homogeneously .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9488" y="6121244"/>
            <a:ext cx="6101119" cy="677667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0158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Homogeneous nucleation requires a large driving force (undercooling)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24"/>
              </a:lnSpc>
              <a:spcBef>
                <a:spcPts val="2"/>
              </a:spcBef>
            </a:pPr>
            <a:r>
              <a:rPr sz="1500" spc="-1" dirty="0" smtClean="0">
                <a:latin typeface="Arial"/>
                <a:cs typeface="Arial"/>
              </a:rPr>
              <a:t>because of the relatively large contribution of surface energy to the total free energy of small particles.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156" y="7385401"/>
            <a:ext cx="2477799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u="sng" spc="-1" dirty="0" smtClean="0">
                <a:latin typeface="Arial"/>
                <a:cs typeface="Arial"/>
              </a:rPr>
              <a:t>Heterogeneous Nucleation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488" y="7917278"/>
            <a:ext cx="6241086" cy="447619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0" dirty="0" smtClean="0">
                <a:latin typeface="Arial"/>
                <a:cs typeface="Arial"/>
              </a:rPr>
              <a:t>Nucleation occurs on preferential sites , such that a solid forms in contact</a:t>
            </a:r>
            <a:endParaRPr sz="1500">
              <a:latin typeface="Arial"/>
              <a:cs typeface="Arial"/>
            </a:endParaRPr>
          </a:p>
          <a:p>
            <a:pPr marL="12700" marR="28803">
              <a:lnSpc>
                <a:spcPct val="95825"/>
              </a:lnSpc>
              <a:spcBef>
                <a:spcPts val="2"/>
              </a:spcBef>
            </a:pPr>
            <a:r>
              <a:rPr sz="1500" spc="0" dirty="0" smtClean="0">
                <a:latin typeface="Arial"/>
                <a:cs typeface="Arial"/>
              </a:rPr>
              <a:t>with a impurity particles, i.e. nucleation agent or mold walls </a:t>
            </a:r>
            <a:r>
              <a:rPr sz="1500" spc="0" dirty="0" smtClean="0">
                <a:latin typeface="Wingdings"/>
                <a:cs typeface="Wingdings"/>
              </a:rPr>
              <a:t>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488" y="8377526"/>
            <a:ext cx="2308952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heterogeneous nucleation.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9488" y="8837769"/>
            <a:ext cx="6020704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0" dirty="0" smtClean="0">
                <a:latin typeface="Arial"/>
                <a:cs typeface="Arial"/>
              </a:rPr>
              <a:t>Many liquid metals start solidification in a few degrees of supercooling.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7017" y="10077542"/>
            <a:ext cx="159816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/>
          <p:nvPr/>
        </p:nvSpPr>
        <p:spPr>
          <a:xfrm>
            <a:off x="76200" y="3533238"/>
            <a:ext cx="7402068" cy="1218593"/>
          </a:xfrm>
          <a:prstGeom prst="rect">
            <a:avLst/>
          </a:prstGeom>
        </p:spPr>
        <p:txBody>
          <a:bodyPr wrap="square" lIns="0" tIns="9810" rIns="0" bIns="0" rtlCol="0">
            <a:noAutofit/>
          </a:bodyPr>
          <a:lstStyle/>
          <a:p>
            <a:pPr marL="302514">
              <a:lnSpc>
                <a:spcPts val="1545"/>
              </a:lnSpc>
            </a:pPr>
            <a:r>
              <a:rPr sz="1500" spc="0" dirty="0" smtClean="0">
                <a:latin typeface="Arial"/>
                <a:cs typeface="Arial"/>
              </a:rPr>
              <a:t>F                   </a:t>
            </a:r>
            <a:r>
              <a:rPr sz="1500" spc="12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f</a:t>
            </a:r>
            <a:r>
              <a:rPr sz="1500" spc="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li   </a:t>
            </a:r>
            <a:r>
              <a:rPr sz="1500" spc="1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id   t   </a:t>
            </a:r>
            <a:r>
              <a:rPr sz="1500" spc="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t          </a:t>
            </a:r>
            <a:r>
              <a:rPr sz="1500" spc="119" dirty="0" smtClean="0">
                <a:latin typeface="Arial"/>
                <a:cs typeface="Arial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 b </a:t>
            </a:r>
            <a:r>
              <a:rPr sz="1500" spc="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           </a:t>
            </a:r>
            <a:r>
              <a:rPr sz="1500" spc="36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61793" y="1568192"/>
            <a:ext cx="3209544" cy="1756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200" y="8315706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8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lnTo>
                  <a:pt x="7402068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200" y="9503664"/>
            <a:ext cx="7402068" cy="1187953"/>
          </a:xfrm>
          <a:custGeom>
            <a:avLst/>
            <a:gdLst/>
            <a:ahLst/>
            <a:cxnLst/>
            <a:rect l="l" t="t" r="r" b="b"/>
            <a:pathLst>
              <a:path w="7402068" h="1187953">
                <a:moveTo>
                  <a:pt x="7402068" y="1187953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3"/>
                </a:lnTo>
                <a:lnTo>
                  <a:pt x="7402068" y="11879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905254" y="522437"/>
            <a:ext cx="3450207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Homogeneous Nucleation</a:t>
            </a:r>
            <a:endParaRPr sz="21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63688" y="522437"/>
            <a:ext cx="325464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(I)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6014" y="3518554"/>
            <a:ext cx="6607476" cy="1359410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 marR="24807">
              <a:lnSpc>
                <a:spcPts val="1905"/>
              </a:lnSpc>
            </a:pPr>
            <a:r>
              <a:rPr sz="2250" spc="13" baseline="7730" dirty="0" smtClean="0">
                <a:latin typeface="Arial"/>
                <a:cs typeface="Arial"/>
              </a:rPr>
              <a:t>Free energy of liquid at a temp.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2250" spc="13" baseline="7730" dirty="0" smtClean="0">
                <a:latin typeface="Arial"/>
                <a:cs typeface="Arial"/>
              </a:rPr>
              <a:t>T below T</a:t>
            </a:r>
            <a:r>
              <a:rPr sz="1500" spc="13" baseline="-11595" dirty="0" smtClean="0">
                <a:latin typeface="Arial"/>
                <a:cs typeface="Arial"/>
              </a:rPr>
              <a:t>m  </a:t>
            </a:r>
            <a:r>
              <a:rPr sz="2250" spc="0" baseline="8297" dirty="0" smtClean="0">
                <a:latin typeface="Wingdings"/>
                <a:cs typeface="Wingdings"/>
              </a:rPr>
              <a:t></a:t>
            </a:r>
            <a:r>
              <a:rPr sz="2250" spc="39" baseline="7730" dirty="0" smtClean="0">
                <a:latin typeface="Times New Roman"/>
                <a:cs typeface="Times New Roman"/>
              </a:rPr>
              <a:t> </a:t>
            </a:r>
            <a:r>
              <a:rPr sz="2250" b="1" spc="13" baseline="7730" dirty="0" smtClean="0">
                <a:latin typeface="Arial"/>
                <a:cs typeface="Arial"/>
              </a:rPr>
              <a:t>G</a:t>
            </a:r>
            <a:r>
              <a:rPr sz="1500" b="1" spc="13" baseline="-11595" dirty="0" smtClean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491362" marR="3600871" algn="ctr">
              <a:lnSpc>
                <a:spcPts val="1822"/>
              </a:lnSpc>
              <a:spcBef>
                <a:spcPts val="940"/>
              </a:spcBef>
            </a:pPr>
            <a:r>
              <a:rPr sz="1550" b="1" spc="28" dirty="0" smtClean="0">
                <a:latin typeface="Arial"/>
                <a:cs typeface="Arial"/>
              </a:rPr>
              <a:t>G</a:t>
            </a:r>
            <a:r>
              <a:rPr sz="1350" b="1" spc="28" baseline="-25767" dirty="0" smtClean="0">
                <a:latin typeface="Arial"/>
                <a:cs typeface="Arial"/>
              </a:rPr>
              <a:t>1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39" dirty="0" smtClean="0">
                <a:latin typeface="Times New Roman"/>
                <a:cs typeface="Times New Roman"/>
              </a:rPr>
              <a:t> </a:t>
            </a:r>
            <a:r>
              <a:rPr sz="1550" b="1" spc="28" dirty="0" smtClean="0">
                <a:latin typeface="Arial"/>
                <a:cs typeface="Arial"/>
              </a:rPr>
              <a:t>(V</a:t>
            </a:r>
            <a:r>
              <a:rPr sz="1350" b="1" spc="28" baseline="-25767" dirty="0" smtClean="0">
                <a:latin typeface="Arial"/>
                <a:cs typeface="Arial"/>
              </a:rPr>
              <a:t>S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r>
              <a:rPr sz="1550" spc="39" dirty="0" smtClean="0">
                <a:latin typeface="Times New Roman"/>
                <a:cs typeface="Times New Roman"/>
              </a:rPr>
              <a:t> </a:t>
            </a:r>
            <a:r>
              <a:rPr sz="1550" b="1" spc="28" dirty="0" smtClean="0">
                <a:latin typeface="Arial"/>
                <a:cs typeface="Arial"/>
              </a:rPr>
              <a:t>V</a:t>
            </a:r>
            <a:r>
              <a:rPr sz="1350" b="1" spc="28" baseline="-25767" dirty="0" smtClean="0">
                <a:latin typeface="Arial"/>
                <a:cs typeface="Arial"/>
              </a:rPr>
              <a:t>L </a:t>
            </a:r>
            <a:r>
              <a:rPr sz="1550" b="1" spc="28" dirty="0" smtClean="0">
                <a:latin typeface="Arial"/>
                <a:cs typeface="Arial"/>
              </a:rPr>
              <a:t>)G</a:t>
            </a:r>
            <a:r>
              <a:rPr sz="1350" b="1" spc="28" baseline="-25767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2170"/>
              </a:lnSpc>
              <a:spcBef>
                <a:spcPts val="1553"/>
              </a:spcBef>
            </a:pPr>
            <a:r>
              <a:rPr sz="1500" spc="-1" dirty="0" smtClean="0">
                <a:latin typeface="Arial"/>
                <a:cs typeface="Arial"/>
              </a:rPr>
              <a:t>If some of atoms of liquid cluster together form a small cluster sphere of solid, the free energy of the system will change to </a:t>
            </a:r>
            <a:r>
              <a:rPr sz="1500" b="1" spc="-1" dirty="0" smtClean="0">
                <a:latin typeface="Arial"/>
                <a:cs typeface="Arial"/>
              </a:rPr>
              <a:t>G</a:t>
            </a:r>
            <a:r>
              <a:rPr sz="1500" b="1" spc="-1" baseline="-20291" dirty="0" smtClean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44088" y="3895517"/>
            <a:ext cx="112760" cy="14022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dirty="0" smtClean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95449" y="5045370"/>
            <a:ext cx="119207" cy="14022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dirty="0" smtClean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53819" y="5045370"/>
            <a:ext cx="112760" cy="14022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dirty="0" smtClean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62582" y="5065276"/>
            <a:ext cx="1811726" cy="257479"/>
          </a:xfrm>
          <a:prstGeom prst="rect">
            <a:avLst/>
          </a:prstGeom>
        </p:spPr>
        <p:txBody>
          <a:bodyPr wrap="square" lIns="0" tIns="12477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550" b="1" spc="16" dirty="0" smtClean="0">
                <a:latin typeface="Arial"/>
                <a:cs typeface="Arial"/>
              </a:rPr>
              <a:t>G</a:t>
            </a:r>
            <a:r>
              <a:rPr sz="1350" b="1" spc="16" baseline="-12883" dirty="0" smtClean="0">
                <a:latin typeface="Arial"/>
                <a:cs typeface="Arial"/>
              </a:rPr>
              <a:t>2 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77" dirty="0" smtClean="0">
                <a:latin typeface="Times New Roman"/>
                <a:cs typeface="Times New Roman"/>
              </a:rPr>
              <a:t> </a:t>
            </a:r>
            <a:r>
              <a:rPr sz="1550" b="1" spc="16" dirty="0" smtClean="0">
                <a:latin typeface="Arial"/>
                <a:cs typeface="Arial"/>
              </a:rPr>
              <a:t>V</a:t>
            </a:r>
            <a:r>
              <a:rPr sz="1350" b="1" spc="16" baseline="-12883" dirty="0" smtClean="0">
                <a:latin typeface="Arial"/>
                <a:cs typeface="Arial"/>
              </a:rPr>
              <a:t>S</a:t>
            </a:r>
            <a:r>
              <a:rPr sz="1550" b="1" spc="16" dirty="0" smtClean="0">
                <a:latin typeface="Arial"/>
                <a:cs typeface="Arial"/>
              </a:rPr>
              <a:t>G</a:t>
            </a:r>
            <a:r>
              <a:rPr sz="1350" b="1" spc="16" baseline="-12883" dirty="0" smtClean="0">
                <a:latin typeface="Arial"/>
                <a:cs typeface="Arial"/>
              </a:rPr>
              <a:t>V 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r>
              <a:rPr sz="1550" spc="77" dirty="0" smtClean="0">
                <a:latin typeface="Times New Roman"/>
                <a:cs typeface="Times New Roman"/>
              </a:rPr>
              <a:t> </a:t>
            </a:r>
            <a:r>
              <a:rPr sz="1550" b="1" spc="16" dirty="0" smtClean="0">
                <a:latin typeface="Arial"/>
                <a:cs typeface="Arial"/>
              </a:rPr>
              <a:t>V</a:t>
            </a:r>
            <a:r>
              <a:rPr sz="1350" b="1" spc="16" baseline="-12883" dirty="0" smtClean="0">
                <a:latin typeface="Arial"/>
                <a:cs typeface="Arial"/>
              </a:rPr>
              <a:t>L</a:t>
            </a:r>
            <a:r>
              <a:rPr sz="1550" b="1" spc="16" dirty="0" smtClean="0">
                <a:latin typeface="Arial"/>
                <a:cs typeface="Arial"/>
              </a:rPr>
              <a:t>G</a:t>
            </a:r>
            <a:r>
              <a:rPr sz="1350" b="1" spc="16" baseline="-12883" dirty="0" smtClean="0">
                <a:latin typeface="Arial"/>
                <a:cs typeface="Arial"/>
              </a:rPr>
              <a:t>V 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68522" y="5065276"/>
            <a:ext cx="629081" cy="257479"/>
          </a:xfrm>
          <a:prstGeom prst="rect">
            <a:avLst/>
          </a:prstGeom>
        </p:spPr>
        <p:txBody>
          <a:bodyPr wrap="square" lIns="0" tIns="1235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550" b="1" spc="0" dirty="0" smtClean="0">
                <a:latin typeface="Arial"/>
                <a:cs typeface="Arial"/>
              </a:rPr>
              <a:t>A</a:t>
            </a:r>
            <a:r>
              <a:rPr sz="1350" b="1" spc="0" baseline="-12883" dirty="0" smtClean="0">
                <a:latin typeface="Arial"/>
                <a:cs typeface="Arial"/>
              </a:rPr>
              <a:t>SL </a:t>
            </a:r>
            <a:r>
              <a:rPr sz="1550" spc="0" dirty="0" smtClean="0">
                <a:latin typeface="Symbol"/>
                <a:cs typeface="Symbol"/>
              </a:rPr>
              <a:t></a:t>
            </a:r>
            <a:r>
              <a:rPr sz="1550" spc="-219" dirty="0" smtClean="0">
                <a:latin typeface="Times New Roman"/>
                <a:cs typeface="Times New Roman"/>
              </a:rPr>
              <a:t> </a:t>
            </a:r>
            <a:r>
              <a:rPr sz="1350" b="1" spc="0" baseline="-12883" dirty="0" smtClean="0">
                <a:latin typeface="Arial"/>
                <a:cs typeface="Arial"/>
              </a:rPr>
              <a:t>SL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43304" y="5607024"/>
            <a:ext cx="2063750" cy="219971"/>
          </a:xfrm>
          <a:prstGeom prst="rect">
            <a:avLst/>
          </a:prstGeom>
        </p:spPr>
        <p:txBody>
          <a:bodyPr wrap="square" lIns="0" tIns="10350" rIns="0" bIns="0" rtlCol="0">
            <a:noAutofit/>
          </a:bodyPr>
          <a:lstStyle/>
          <a:p>
            <a:pPr marL="12700">
              <a:lnSpc>
                <a:spcPts val="1630"/>
              </a:lnSpc>
            </a:pPr>
            <a:r>
              <a:rPr sz="1300" b="1" spc="0" dirty="0" smtClean="0">
                <a:latin typeface="Arial"/>
                <a:cs typeface="Arial"/>
              </a:rPr>
              <a:t>V</a:t>
            </a:r>
            <a:r>
              <a:rPr sz="1275" b="1" spc="0" baseline="-10231" dirty="0" smtClean="0">
                <a:latin typeface="Arial"/>
                <a:cs typeface="Arial"/>
              </a:rPr>
              <a:t>S </a:t>
            </a:r>
            <a:r>
              <a:rPr sz="1300" spc="0" dirty="0" smtClean="0">
                <a:latin typeface="Arial"/>
                <a:cs typeface="Arial"/>
              </a:rPr>
              <a:t>: volume of solid sphere,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27773" y="5607024"/>
            <a:ext cx="1509396" cy="219971"/>
          </a:xfrm>
          <a:prstGeom prst="rect">
            <a:avLst/>
          </a:prstGeom>
        </p:spPr>
        <p:txBody>
          <a:bodyPr wrap="square" lIns="0" tIns="10350" rIns="0" bIns="0" rtlCol="0">
            <a:noAutofit/>
          </a:bodyPr>
          <a:lstStyle/>
          <a:p>
            <a:pPr marL="12700">
              <a:lnSpc>
                <a:spcPts val="1630"/>
              </a:lnSpc>
            </a:pPr>
            <a:r>
              <a:rPr sz="1300" b="1" spc="2" dirty="0" smtClean="0">
                <a:latin typeface="Arial"/>
                <a:cs typeface="Arial"/>
              </a:rPr>
              <a:t>V</a:t>
            </a:r>
            <a:r>
              <a:rPr sz="1275" b="1" spc="2" baseline="-10231" dirty="0" smtClean="0">
                <a:latin typeface="Arial"/>
                <a:cs typeface="Arial"/>
              </a:rPr>
              <a:t>L </a:t>
            </a:r>
            <a:r>
              <a:rPr sz="1300" spc="2" dirty="0" smtClean="0">
                <a:latin typeface="Arial"/>
                <a:cs typeface="Arial"/>
              </a:rPr>
              <a:t>: volume of liquid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43304" y="5838933"/>
            <a:ext cx="5217023" cy="195064"/>
          </a:xfrm>
          <a:prstGeom prst="rect">
            <a:avLst/>
          </a:prstGeom>
        </p:spPr>
        <p:txBody>
          <a:bodyPr wrap="square" lIns="0" tIns="9302" rIns="0" bIns="0" rtlCol="0">
            <a:noAutofit/>
          </a:bodyPr>
          <a:lstStyle/>
          <a:p>
            <a:pPr marL="12700">
              <a:lnSpc>
                <a:spcPts val="1465"/>
              </a:lnSpc>
            </a:pPr>
            <a:r>
              <a:rPr sz="1300" b="1" spc="4" dirty="0" smtClean="0">
                <a:latin typeface="Arial"/>
                <a:cs typeface="Arial"/>
              </a:rPr>
              <a:t>G </a:t>
            </a:r>
            <a:r>
              <a:rPr sz="1275" b="1" spc="4" baseline="23872" dirty="0" smtClean="0">
                <a:latin typeface="Arial"/>
                <a:cs typeface="Arial"/>
              </a:rPr>
              <a:t>S </a:t>
            </a:r>
            <a:r>
              <a:rPr sz="1300" b="1" spc="4" dirty="0" smtClean="0">
                <a:latin typeface="Arial"/>
                <a:cs typeface="Arial"/>
              </a:rPr>
              <a:t>, G </a:t>
            </a:r>
            <a:r>
              <a:rPr sz="1275" b="1" spc="4" baseline="23872" dirty="0" smtClean="0">
                <a:latin typeface="Arial"/>
                <a:cs typeface="Arial"/>
              </a:rPr>
              <a:t>L </a:t>
            </a:r>
            <a:r>
              <a:rPr sz="1300" spc="4" dirty="0" smtClean="0">
                <a:latin typeface="Arial"/>
                <a:cs typeface="Arial"/>
              </a:rPr>
              <a:t>: free energies per unit volume of solid and liquid respectively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1320" y="5928849"/>
            <a:ext cx="115046" cy="135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850" b="1" spc="4" dirty="0" smtClean="0">
                <a:latin typeface="Arial"/>
                <a:cs typeface="Arial"/>
              </a:rPr>
              <a:t>V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85086" y="5928849"/>
            <a:ext cx="115046" cy="135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850" b="1" spc="4" dirty="0" smtClean="0">
                <a:latin typeface="Arial"/>
                <a:cs typeface="Arial"/>
              </a:rPr>
              <a:t>V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43304" y="6079288"/>
            <a:ext cx="5342770" cy="221670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300" b="1" spc="0" dirty="0" smtClean="0">
                <a:latin typeface="Arial"/>
                <a:cs typeface="Arial"/>
              </a:rPr>
              <a:t>A</a:t>
            </a:r>
            <a:r>
              <a:rPr sz="1275" b="1" spc="0" baseline="-10231" dirty="0" smtClean="0">
                <a:latin typeface="Arial"/>
                <a:cs typeface="Arial"/>
              </a:rPr>
              <a:t>SL</a:t>
            </a:r>
            <a:r>
              <a:rPr sz="1275" b="1" spc="106" baseline="-10231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:</a:t>
            </a:r>
            <a:r>
              <a:rPr sz="1300" spc="-3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solid/li</a:t>
            </a:r>
            <a:r>
              <a:rPr sz="1300" spc="-9" dirty="0" smtClean="0">
                <a:latin typeface="Arial"/>
                <a:cs typeface="Arial"/>
              </a:rPr>
              <a:t>q</a:t>
            </a:r>
            <a:r>
              <a:rPr sz="1300" spc="-4" dirty="0" smtClean="0">
                <a:latin typeface="Arial"/>
                <a:cs typeface="Arial"/>
              </a:rPr>
              <a:t>ui</a:t>
            </a:r>
            <a:r>
              <a:rPr sz="1300" spc="0" dirty="0" smtClean="0">
                <a:latin typeface="Arial"/>
                <a:cs typeface="Arial"/>
              </a:rPr>
              <a:t>d</a:t>
            </a:r>
            <a:r>
              <a:rPr sz="1300" spc="-6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int</a:t>
            </a:r>
            <a:r>
              <a:rPr sz="1300" spc="-4" dirty="0" smtClean="0">
                <a:latin typeface="Arial"/>
                <a:cs typeface="Arial"/>
              </a:rPr>
              <a:t>e</a:t>
            </a:r>
            <a:r>
              <a:rPr sz="1300" spc="0" dirty="0" smtClean="0">
                <a:latin typeface="Arial"/>
                <a:cs typeface="Arial"/>
              </a:rPr>
              <a:t>rfaci</a:t>
            </a:r>
            <a:r>
              <a:rPr sz="1300" spc="-4" dirty="0" smtClean="0">
                <a:latin typeface="Arial"/>
                <a:cs typeface="Arial"/>
              </a:rPr>
              <a:t>a</a:t>
            </a:r>
            <a:r>
              <a:rPr sz="1300" spc="0" dirty="0" smtClean="0">
                <a:latin typeface="Arial"/>
                <a:cs typeface="Arial"/>
              </a:rPr>
              <a:t>l</a:t>
            </a:r>
            <a:r>
              <a:rPr sz="1300" spc="-8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area,   </a:t>
            </a:r>
            <a:r>
              <a:rPr sz="1300" spc="340" dirty="0" smtClean="0">
                <a:latin typeface="Arial"/>
                <a:cs typeface="Arial"/>
              </a:rPr>
              <a:t> </a:t>
            </a:r>
            <a:r>
              <a:rPr sz="1300" spc="4" dirty="0" smtClean="0">
                <a:latin typeface="Symbol"/>
                <a:cs typeface="Symbol"/>
              </a:rPr>
              <a:t></a:t>
            </a:r>
            <a:r>
              <a:rPr sz="1275" b="1" spc="0" baseline="-10231" dirty="0" smtClean="0">
                <a:latin typeface="Arial"/>
                <a:cs typeface="Arial"/>
              </a:rPr>
              <a:t>SL</a:t>
            </a:r>
            <a:r>
              <a:rPr sz="1275" b="1" spc="120" baseline="-10231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:</a:t>
            </a:r>
            <a:r>
              <a:rPr sz="1300" spc="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solid/liquid</a:t>
            </a:r>
            <a:r>
              <a:rPr sz="1300" spc="-6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interfacial</a:t>
            </a:r>
            <a:r>
              <a:rPr sz="1300" spc="-8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free</a:t>
            </a:r>
            <a:r>
              <a:rPr sz="1300" spc="-2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energy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2872" y="6830666"/>
            <a:ext cx="4493663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u="sng" spc="-2" dirty="0" smtClean="0">
                <a:latin typeface="Arial"/>
                <a:cs typeface="Arial"/>
              </a:rPr>
              <a:t>Free energy change due to the formation of solid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29638" y="7259209"/>
            <a:ext cx="2353396" cy="645481"/>
          </a:xfrm>
          <a:prstGeom prst="rect">
            <a:avLst/>
          </a:prstGeom>
        </p:spPr>
        <p:txBody>
          <a:bodyPr wrap="square" lIns="0" tIns="12446" rIns="0" bIns="0" rtlCol="0">
            <a:noAutofit/>
          </a:bodyPr>
          <a:lstStyle/>
          <a:p>
            <a:pPr marL="12700" marR="32797">
              <a:lnSpc>
                <a:spcPts val="1960"/>
              </a:lnSpc>
            </a:pPr>
            <a:r>
              <a:rPr sz="1550" spc="13" dirty="0" smtClean="0">
                <a:latin typeface="Symbol"/>
                <a:cs typeface="Symbol"/>
              </a:rPr>
              <a:t>Δ</a:t>
            </a:r>
            <a:r>
              <a:rPr sz="1550" b="1" spc="31" dirty="0" smtClean="0">
                <a:latin typeface="Arial"/>
                <a:cs typeface="Arial"/>
              </a:rPr>
              <a:t>G </a:t>
            </a:r>
            <a:r>
              <a:rPr sz="1550" spc="13" dirty="0" smtClean="0">
                <a:latin typeface="Symbol"/>
                <a:cs typeface="Symbol"/>
              </a:rPr>
              <a:t></a:t>
            </a:r>
            <a:r>
              <a:rPr sz="1550" spc="-18" dirty="0" smtClean="0">
                <a:latin typeface="Times New Roman"/>
                <a:cs typeface="Times New Roman"/>
              </a:rPr>
              <a:t> </a:t>
            </a:r>
            <a:r>
              <a:rPr sz="1550" b="1" spc="31" dirty="0" smtClean="0">
                <a:latin typeface="Arial"/>
                <a:cs typeface="Arial"/>
              </a:rPr>
              <a:t>G</a:t>
            </a:r>
            <a:r>
              <a:rPr sz="1350" b="1" spc="31" baseline="-12883" dirty="0" smtClean="0">
                <a:latin typeface="Arial"/>
                <a:cs typeface="Arial"/>
              </a:rPr>
              <a:t>2 </a:t>
            </a:r>
            <a:r>
              <a:rPr sz="1550" spc="13" dirty="0" smtClean="0">
                <a:latin typeface="Symbol"/>
                <a:cs typeface="Symbol"/>
              </a:rPr>
              <a:t></a:t>
            </a:r>
            <a:r>
              <a:rPr sz="1550" spc="-18" dirty="0" smtClean="0">
                <a:latin typeface="Times New Roman"/>
                <a:cs typeface="Times New Roman"/>
              </a:rPr>
              <a:t> </a:t>
            </a:r>
            <a:r>
              <a:rPr sz="1550" b="1" spc="31" dirty="0" smtClean="0">
                <a:latin typeface="Arial"/>
                <a:cs typeface="Arial"/>
              </a:rPr>
              <a:t>G</a:t>
            </a:r>
            <a:r>
              <a:rPr sz="1350" b="1" spc="31" baseline="-12883" dirty="0" smtClean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337306">
              <a:lnSpc>
                <a:spcPts val="1325"/>
              </a:lnSpc>
              <a:spcBef>
                <a:spcPts val="1070"/>
              </a:spcBef>
            </a:pP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81" dirty="0" smtClean="0">
                <a:latin typeface="Times New Roman"/>
                <a:cs typeface="Times New Roman"/>
              </a:rPr>
              <a:t> </a:t>
            </a:r>
            <a:r>
              <a:rPr sz="1550" spc="134" dirty="0" smtClean="0">
                <a:latin typeface="Symbol"/>
                <a:cs typeface="Symbol"/>
              </a:rPr>
              <a:t></a:t>
            </a:r>
            <a:r>
              <a:rPr sz="1550" b="1" spc="0" dirty="0" smtClean="0">
                <a:latin typeface="Arial"/>
                <a:cs typeface="Arial"/>
              </a:rPr>
              <a:t>V</a:t>
            </a:r>
            <a:r>
              <a:rPr sz="1550" b="1" spc="27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(</a:t>
            </a:r>
            <a:r>
              <a:rPr sz="1550" b="1" spc="9" dirty="0" smtClean="0">
                <a:latin typeface="Arial"/>
                <a:cs typeface="Arial"/>
              </a:rPr>
              <a:t>G</a:t>
            </a:r>
            <a:r>
              <a:rPr sz="1350" b="1" spc="0" baseline="45092" dirty="0" smtClean="0">
                <a:latin typeface="Arial"/>
                <a:cs typeface="Arial"/>
              </a:rPr>
              <a:t>L </a:t>
            </a:r>
            <a:r>
              <a:rPr sz="1350" b="1" spc="144" baseline="45092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r>
              <a:rPr sz="1550" spc="-63" dirty="0" smtClean="0">
                <a:latin typeface="Times New Roman"/>
                <a:cs typeface="Times New Roman"/>
              </a:rPr>
              <a:t> </a:t>
            </a:r>
            <a:r>
              <a:rPr sz="1550" b="1" spc="44" dirty="0" smtClean="0">
                <a:latin typeface="Arial"/>
                <a:cs typeface="Arial"/>
              </a:rPr>
              <a:t>G</a:t>
            </a:r>
            <a:r>
              <a:rPr sz="1350" b="1" spc="0" baseline="45092" dirty="0" smtClean="0">
                <a:latin typeface="Arial"/>
                <a:cs typeface="Arial"/>
              </a:rPr>
              <a:t>S</a:t>
            </a:r>
            <a:r>
              <a:rPr sz="1350" b="1" spc="9" baseline="45092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)</a:t>
            </a:r>
            <a:r>
              <a:rPr sz="1550" b="1" spc="-14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r>
              <a:rPr sz="1550" spc="31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A  </a:t>
            </a:r>
            <a:r>
              <a:rPr sz="1550" b="1" spc="98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71837" y="7797799"/>
            <a:ext cx="444495" cy="14012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spc="0" dirty="0" smtClean="0">
                <a:latin typeface="Arial"/>
                <a:cs typeface="Arial"/>
              </a:rPr>
              <a:t>S      </a:t>
            </a:r>
            <a:r>
              <a:rPr sz="900" b="1" spc="214" dirty="0" smtClean="0">
                <a:latin typeface="Arial"/>
                <a:cs typeface="Arial"/>
              </a:rPr>
              <a:t> </a:t>
            </a:r>
            <a:r>
              <a:rPr sz="900" b="1" spc="0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53645" y="7797799"/>
            <a:ext cx="119125" cy="14012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0188" y="7797799"/>
            <a:ext cx="455903" cy="14012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spc="0" dirty="0" smtClean="0">
                <a:latin typeface="Arial"/>
                <a:cs typeface="Arial"/>
              </a:rPr>
              <a:t>SL  </a:t>
            </a:r>
            <a:r>
              <a:rPr sz="900" b="1" spc="199" dirty="0" smtClean="0">
                <a:latin typeface="Arial"/>
                <a:cs typeface="Arial"/>
              </a:rPr>
              <a:t> </a:t>
            </a:r>
            <a:r>
              <a:rPr sz="900" b="1" spc="0" dirty="0" smtClean="0">
                <a:latin typeface="Arial"/>
                <a:cs typeface="Arial"/>
              </a:rPr>
              <a:t>SL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54244" y="8078366"/>
            <a:ext cx="1104577" cy="258080"/>
          </a:xfrm>
          <a:prstGeom prst="rect">
            <a:avLst/>
          </a:prstGeom>
        </p:spPr>
        <p:txBody>
          <a:bodyPr wrap="square" lIns="0" tIns="12446" rIns="0" bIns="0" rtlCol="0">
            <a:noAutofit/>
          </a:bodyPr>
          <a:lstStyle/>
          <a:p>
            <a:pPr marL="12700">
              <a:lnSpc>
                <a:spcPts val="196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81" dirty="0" smtClean="0">
                <a:latin typeface="Times New Roman"/>
                <a:cs typeface="Times New Roman"/>
              </a:rPr>
              <a:t> </a:t>
            </a:r>
            <a:r>
              <a:rPr sz="1550" spc="125" dirty="0" smtClean="0">
                <a:latin typeface="Symbol"/>
                <a:cs typeface="Symbol"/>
              </a:rPr>
              <a:t></a:t>
            </a:r>
            <a:r>
              <a:rPr sz="1550" b="1" spc="-54" dirty="0" smtClean="0">
                <a:latin typeface="Arial"/>
                <a:cs typeface="Arial"/>
              </a:rPr>
              <a:t>V</a:t>
            </a:r>
            <a:r>
              <a:rPr sz="1350" b="1" spc="0" baseline="-12883" dirty="0" smtClean="0">
                <a:latin typeface="Arial"/>
                <a:cs typeface="Arial"/>
              </a:rPr>
              <a:t>S</a:t>
            </a:r>
            <a:r>
              <a:rPr sz="1350" b="1" spc="-154" baseline="-12883" dirty="0" smtClean="0">
                <a:latin typeface="Arial"/>
                <a:cs typeface="Arial"/>
              </a:rPr>
              <a:t> 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75" dirty="0" smtClean="0">
                <a:latin typeface="Arial"/>
                <a:cs typeface="Arial"/>
              </a:rPr>
              <a:t>G</a:t>
            </a:r>
            <a:r>
              <a:rPr sz="1350" b="1" spc="0" baseline="-12883" dirty="0" smtClean="0">
                <a:latin typeface="Arial"/>
                <a:cs typeface="Arial"/>
              </a:rPr>
              <a:t>V </a:t>
            </a:r>
            <a:r>
              <a:rPr sz="1350" b="1" spc="25" baseline="-12883" dirty="0" smtClean="0">
                <a:latin typeface="Arial"/>
                <a:cs typeface="Arial"/>
              </a:rPr>
              <a:t> </a:t>
            </a:r>
            <a:r>
              <a:rPr sz="1550" spc="-8" dirty="0" smtClean="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53054" y="8078366"/>
            <a:ext cx="629043" cy="258080"/>
          </a:xfrm>
          <a:prstGeom prst="rect">
            <a:avLst/>
          </a:prstGeom>
        </p:spPr>
        <p:txBody>
          <a:bodyPr wrap="square" lIns="0" tIns="12382" rIns="0" bIns="0" rtlCol="0">
            <a:noAutofit/>
          </a:bodyPr>
          <a:lstStyle/>
          <a:p>
            <a:pPr marL="12700">
              <a:lnSpc>
                <a:spcPts val="1950"/>
              </a:lnSpc>
            </a:pPr>
            <a:r>
              <a:rPr sz="1550" b="1" spc="-2" dirty="0" smtClean="0">
                <a:latin typeface="Arial"/>
                <a:cs typeface="Arial"/>
              </a:rPr>
              <a:t>A</a:t>
            </a:r>
            <a:r>
              <a:rPr sz="1350" b="1" spc="-2" baseline="-12883" dirty="0" smtClean="0">
                <a:latin typeface="Arial"/>
                <a:cs typeface="Arial"/>
              </a:rPr>
              <a:t>SL </a:t>
            </a:r>
            <a:r>
              <a:rPr sz="1550" spc="-6" dirty="0" smtClean="0">
                <a:latin typeface="Symbol"/>
                <a:cs typeface="Symbol"/>
              </a:rPr>
              <a:t></a:t>
            </a:r>
            <a:r>
              <a:rPr sz="1550" spc="-219" dirty="0" smtClean="0">
                <a:latin typeface="Times New Roman"/>
                <a:cs typeface="Times New Roman"/>
              </a:rPr>
              <a:t> </a:t>
            </a:r>
            <a:r>
              <a:rPr sz="1350" b="1" spc="-2" baseline="-12883" dirty="0" smtClean="0">
                <a:latin typeface="Arial"/>
                <a:cs typeface="Arial"/>
              </a:rPr>
              <a:t>SL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6346" y="8638432"/>
            <a:ext cx="5746948" cy="909843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 marR="28814">
              <a:lnSpc>
                <a:spcPts val="1905"/>
              </a:lnSpc>
            </a:pPr>
            <a:r>
              <a:rPr sz="1500" dirty="0" smtClean="0">
                <a:latin typeface="Symbol"/>
                <a:cs typeface="Symbol"/>
              </a:rPr>
              <a:t>Δ</a:t>
            </a:r>
            <a:r>
              <a:rPr sz="2250" spc="2" baseline="7730" dirty="0" smtClean="0">
                <a:latin typeface="Arial"/>
                <a:cs typeface="Arial"/>
              </a:rPr>
              <a:t>G</a:t>
            </a:r>
            <a:r>
              <a:rPr sz="1500" spc="2" baseline="-11595" dirty="0" smtClean="0">
                <a:latin typeface="Arial"/>
                <a:cs typeface="Arial"/>
              </a:rPr>
              <a:t>v </a:t>
            </a:r>
            <a:r>
              <a:rPr sz="2250" spc="2" baseline="7730" dirty="0" smtClean="0">
                <a:latin typeface="Arial"/>
                <a:cs typeface="Arial"/>
              </a:rPr>
              <a:t>is positive below T</a:t>
            </a:r>
            <a:r>
              <a:rPr sz="1500" spc="2" baseline="-11595" dirty="0" smtClean="0">
                <a:latin typeface="Arial"/>
                <a:cs typeface="Arial"/>
              </a:rPr>
              <a:t>m </a:t>
            </a:r>
            <a:r>
              <a:rPr sz="2250" spc="2" baseline="7730" dirty="0" smtClean="0">
                <a:latin typeface="Arial"/>
                <a:cs typeface="Arial"/>
              </a:rPr>
              <a:t>, so that</a:t>
            </a:r>
            <a:endParaRPr sz="1500">
              <a:latin typeface="Arial"/>
              <a:cs typeface="Arial"/>
            </a:endParaRPr>
          </a:p>
          <a:p>
            <a:pPr marL="12702">
              <a:lnSpc>
                <a:spcPct val="95825"/>
              </a:lnSpc>
              <a:spcBef>
                <a:spcPts val="653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Negative contribution due to the lower free energy of a bulk solid</a:t>
            </a:r>
            <a:endParaRPr sz="1500">
              <a:latin typeface="Arial"/>
              <a:cs typeface="Arial"/>
            </a:endParaRPr>
          </a:p>
          <a:p>
            <a:pPr marL="12702" marR="28814">
              <a:lnSpc>
                <a:spcPct val="95825"/>
              </a:lnSpc>
              <a:spcBef>
                <a:spcPts val="993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Positive contribution due to the creation of solid/liquid interface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7017" y="10077542"/>
            <a:ext cx="159816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3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8" name="object 8"/>
          <p:cNvSpPr txBox="1"/>
          <p:nvPr/>
        </p:nvSpPr>
        <p:spPr>
          <a:xfrm>
            <a:off x="791108" y="6859266"/>
            <a:ext cx="510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471735" y="6859266"/>
            <a:ext cx="510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585827" y="6859266"/>
            <a:ext cx="511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818160" y="6859266"/>
            <a:ext cx="511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157265" y="6859266"/>
            <a:ext cx="510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093582" y="6859266"/>
            <a:ext cx="511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325913" y="6859266"/>
            <a:ext cx="511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32916" y="3726937"/>
            <a:ext cx="5089397" cy="2852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200" y="8315706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8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lnTo>
                  <a:pt x="7402068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67154" y="522437"/>
            <a:ext cx="3860113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0" dirty="0" smtClean="0">
                <a:latin typeface="Arial"/>
                <a:cs typeface="Arial"/>
              </a:rPr>
              <a:t>Homogeneous Nucleation (II)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6495" y="1667714"/>
            <a:ext cx="1432954" cy="258018"/>
          </a:xfrm>
          <a:prstGeom prst="rect">
            <a:avLst/>
          </a:prstGeom>
        </p:spPr>
        <p:txBody>
          <a:bodyPr wrap="square" lIns="0" tIns="12446" rIns="0" bIns="0" rtlCol="0">
            <a:noAutofit/>
          </a:bodyPr>
          <a:lstStyle/>
          <a:p>
            <a:pPr marL="12700">
              <a:lnSpc>
                <a:spcPts val="1960"/>
              </a:lnSpc>
            </a:pP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G</a:t>
            </a:r>
            <a:r>
              <a:rPr sz="1550" b="1" spc="-62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81" dirty="0" smtClean="0">
                <a:latin typeface="Times New Roman"/>
                <a:cs typeface="Times New Roman"/>
              </a:rPr>
              <a:t> </a:t>
            </a:r>
            <a:r>
              <a:rPr sz="1550" spc="125" dirty="0" smtClean="0">
                <a:latin typeface="Symbol"/>
                <a:cs typeface="Symbol"/>
              </a:rPr>
              <a:t></a:t>
            </a:r>
            <a:r>
              <a:rPr sz="1550" b="1" spc="-54" dirty="0" smtClean="0">
                <a:latin typeface="Arial"/>
                <a:cs typeface="Arial"/>
              </a:rPr>
              <a:t>V</a:t>
            </a:r>
            <a:r>
              <a:rPr sz="1350" b="1" spc="0" baseline="-12883" dirty="0" smtClean="0">
                <a:latin typeface="Arial"/>
                <a:cs typeface="Arial"/>
              </a:rPr>
              <a:t>S</a:t>
            </a:r>
            <a:r>
              <a:rPr sz="1350" b="1" spc="-154" baseline="-12883" dirty="0" smtClean="0">
                <a:latin typeface="Arial"/>
                <a:cs typeface="Arial"/>
              </a:rPr>
              <a:t> 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75" dirty="0" smtClean="0">
                <a:latin typeface="Arial"/>
                <a:cs typeface="Arial"/>
              </a:rPr>
              <a:t>G</a:t>
            </a:r>
            <a:r>
              <a:rPr sz="1350" b="1" spc="0" baseline="-12883" dirty="0" smtClean="0">
                <a:latin typeface="Arial"/>
                <a:cs typeface="Arial"/>
              </a:rPr>
              <a:t>V </a:t>
            </a:r>
            <a:r>
              <a:rPr sz="1350" b="1" spc="34" baseline="-12883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73728" y="1667714"/>
            <a:ext cx="628983" cy="258018"/>
          </a:xfrm>
          <a:prstGeom prst="rect">
            <a:avLst/>
          </a:prstGeom>
        </p:spPr>
        <p:txBody>
          <a:bodyPr wrap="square" lIns="0" tIns="12382" rIns="0" bIns="0" rtlCol="0">
            <a:noAutofit/>
          </a:bodyPr>
          <a:lstStyle/>
          <a:p>
            <a:pPr marL="12700">
              <a:lnSpc>
                <a:spcPts val="1950"/>
              </a:lnSpc>
            </a:pPr>
            <a:r>
              <a:rPr sz="1550" b="1" spc="-3" dirty="0" smtClean="0">
                <a:latin typeface="Arial"/>
                <a:cs typeface="Arial"/>
              </a:rPr>
              <a:t>A</a:t>
            </a:r>
            <a:r>
              <a:rPr sz="1350" b="1" spc="-3" baseline="-12883" dirty="0" smtClean="0">
                <a:latin typeface="Arial"/>
                <a:cs typeface="Arial"/>
              </a:rPr>
              <a:t>SL </a:t>
            </a:r>
            <a:r>
              <a:rPr sz="1550" spc="-6" dirty="0" smtClean="0">
                <a:latin typeface="Symbol"/>
                <a:cs typeface="Symbol"/>
              </a:rPr>
              <a:t></a:t>
            </a:r>
            <a:r>
              <a:rPr sz="1550" spc="-214" dirty="0" smtClean="0">
                <a:latin typeface="Times New Roman"/>
                <a:cs typeface="Times New Roman"/>
              </a:rPr>
              <a:t> </a:t>
            </a:r>
            <a:r>
              <a:rPr sz="1350" b="1" spc="-3" baseline="-12883" dirty="0" smtClean="0">
                <a:latin typeface="Arial"/>
                <a:cs typeface="Arial"/>
              </a:rPr>
              <a:t>SL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6014" y="2196182"/>
            <a:ext cx="6742215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The excess free energy associated with the solid particles can be minimized by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6346" y="2472788"/>
            <a:ext cx="2932328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the formation of sphere of radius </a:t>
            </a:r>
            <a:r>
              <a:rPr sz="1500" b="1" spc="-1" dirty="0" smtClean="0">
                <a:latin typeface="Arial"/>
                <a:cs typeface="Arial"/>
              </a:rPr>
              <a:t>r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4496" y="2880931"/>
            <a:ext cx="1419886" cy="498912"/>
          </a:xfrm>
          <a:prstGeom prst="rect">
            <a:avLst/>
          </a:prstGeom>
        </p:spPr>
        <p:txBody>
          <a:bodyPr wrap="square" lIns="0" tIns="15811" rIns="0" bIns="0" rtlCol="0">
            <a:noAutofit/>
          </a:bodyPr>
          <a:lstStyle/>
          <a:p>
            <a:pPr algn="ctr">
              <a:lnSpc>
                <a:spcPts val="2490"/>
              </a:lnSpc>
            </a:pPr>
            <a:r>
              <a:rPr sz="2325" spc="16" baseline="-12287" dirty="0" smtClean="0">
                <a:latin typeface="Symbol"/>
                <a:cs typeface="Symbol"/>
              </a:rPr>
              <a:t>Δ</a:t>
            </a:r>
            <a:r>
              <a:rPr sz="2325" b="1" spc="-56" baseline="-13091" dirty="0" smtClean="0">
                <a:latin typeface="Arial"/>
                <a:cs typeface="Arial"/>
              </a:rPr>
              <a:t>G </a:t>
            </a:r>
            <a:r>
              <a:rPr sz="2325" spc="16" baseline="-12287" dirty="0" smtClean="0">
                <a:latin typeface="Symbol"/>
                <a:cs typeface="Symbol"/>
              </a:rPr>
              <a:t></a:t>
            </a:r>
            <a:r>
              <a:rPr sz="2325" spc="36" baseline="-13091" dirty="0" smtClean="0">
                <a:latin typeface="Times New Roman"/>
                <a:cs typeface="Times New Roman"/>
              </a:rPr>
              <a:t> </a:t>
            </a:r>
            <a:r>
              <a:rPr sz="2325" spc="16" baseline="-12287" dirty="0" smtClean="0">
                <a:latin typeface="Symbol"/>
                <a:cs typeface="Symbol"/>
              </a:rPr>
              <a:t></a:t>
            </a:r>
            <a:r>
              <a:rPr sz="2325" spc="36" baseline="-13091" dirty="0" smtClean="0">
                <a:latin typeface="Times New Roman"/>
                <a:cs typeface="Times New Roman"/>
              </a:rPr>
              <a:t> </a:t>
            </a:r>
            <a:r>
              <a:rPr sz="2325" b="1" spc="-56" baseline="24312" dirty="0" smtClean="0">
                <a:latin typeface="Arial"/>
                <a:cs typeface="Arial"/>
              </a:rPr>
              <a:t> </a:t>
            </a:r>
            <a:r>
              <a:rPr sz="2325" b="1" u="sng" spc="-56" baseline="24312" dirty="0" smtClean="0">
                <a:latin typeface="Arial"/>
                <a:cs typeface="Arial"/>
              </a:rPr>
              <a:t>4</a:t>
            </a:r>
            <a:r>
              <a:rPr sz="2325" b="1" spc="-56" baseline="24312" dirty="0" smtClean="0">
                <a:latin typeface="Arial"/>
                <a:cs typeface="Arial"/>
              </a:rPr>
              <a:t> </a:t>
            </a:r>
            <a:r>
              <a:rPr sz="2325" spc="16" baseline="-12287" dirty="0" smtClean="0">
                <a:latin typeface="Symbol"/>
                <a:cs typeface="Symbol"/>
              </a:rPr>
              <a:t></a:t>
            </a:r>
            <a:r>
              <a:rPr sz="2325" b="1" spc="-56" baseline="-13091" dirty="0" smtClean="0">
                <a:latin typeface="Arial"/>
                <a:cs typeface="Arial"/>
              </a:rPr>
              <a:t>r</a:t>
            </a:r>
            <a:r>
              <a:rPr sz="1350" b="1" spc="-56" baseline="22546" dirty="0" smtClean="0">
                <a:latin typeface="Arial"/>
                <a:cs typeface="Arial"/>
              </a:rPr>
              <a:t>3 </a:t>
            </a:r>
            <a:r>
              <a:rPr sz="2325" spc="16" baseline="-12287" dirty="0" smtClean="0">
                <a:latin typeface="Symbol"/>
                <a:cs typeface="Symbol"/>
              </a:rPr>
              <a:t>Δ</a:t>
            </a:r>
            <a:r>
              <a:rPr sz="2325" b="1" spc="-56" baseline="-13091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  <a:p>
            <a:pPr marL="639830" marR="616141" algn="ctr">
              <a:lnSpc>
                <a:spcPts val="1375"/>
              </a:lnSpc>
            </a:pPr>
            <a:r>
              <a:rPr sz="1550" b="1" spc="-8" dirty="0" smtClean="0"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8486" y="2986014"/>
            <a:ext cx="603354" cy="243713"/>
          </a:xfrm>
          <a:prstGeom prst="rect">
            <a:avLst/>
          </a:prstGeom>
        </p:spPr>
        <p:txBody>
          <a:bodyPr wrap="square" lIns="0" tIns="11842" rIns="0" bIns="0" rtlCol="0">
            <a:noAutofit/>
          </a:bodyPr>
          <a:lstStyle/>
          <a:p>
            <a:pPr marL="12700">
              <a:lnSpc>
                <a:spcPts val="1864"/>
              </a:lnSpc>
            </a:pPr>
            <a:r>
              <a:rPr sz="1550" spc="9" dirty="0" smtClean="0">
                <a:latin typeface="Symbol"/>
                <a:cs typeface="Symbol"/>
              </a:rPr>
              <a:t></a:t>
            </a:r>
            <a:r>
              <a:rPr sz="1550" spc="11" dirty="0" smtClean="0">
                <a:latin typeface="Times New Roman"/>
                <a:cs typeface="Times New Roman"/>
              </a:rPr>
              <a:t> </a:t>
            </a:r>
            <a:r>
              <a:rPr sz="1550" b="1" spc="71" dirty="0" smtClean="0">
                <a:latin typeface="Arial"/>
                <a:cs typeface="Arial"/>
              </a:rPr>
              <a:t>4</a:t>
            </a:r>
            <a:r>
              <a:rPr sz="1550" spc="9" dirty="0" smtClean="0">
                <a:latin typeface="Symbol"/>
                <a:cs typeface="Symbol"/>
              </a:rPr>
              <a:t></a:t>
            </a:r>
            <a:r>
              <a:rPr sz="1550" b="1" spc="71" dirty="0" smtClean="0">
                <a:latin typeface="Arial"/>
                <a:cs typeface="Arial"/>
              </a:rPr>
              <a:t>r</a:t>
            </a:r>
            <a:r>
              <a:rPr sz="1350" b="1" spc="71" baseline="41871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01035" y="3006148"/>
            <a:ext cx="135441" cy="221552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34455" y="3123172"/>
            <a:ext cx="118881" cy="139821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3902" y="3123172"/>
            <a:ext cx="188775" cy="139821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SL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482" y="7128910"/>
            <a:ext cx="6385313" cy="1213122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5">
              <a:lnSpc>
                <a:spcPts val="1905"/>
              </a:lnSpc>
            </a:pPr>
            <a:r>
              <a:rPr sz="2250" spc="-1" baseline="7730" dirty="0" smtClean="0">
                <a:latin typeface="Arial"/>
                <a:cs typeface="Arial"/>
              </a:rPr>
              <a:t>If a very small solid particle forms, the retarding energy (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2250" spc="-1" baseline="7730" dirty="0" smtClean="0">
                <a:latin typeface="Arial"/>
                <a:cs typeface="Arial"/>
              </a:rPr>
              <a:t>G</a:t>
            </a:r>
            <a:r>
              <a:rPr sz="1500" spc="-1" baseline="-11595" dirty="0" smtClean="0">
                <a:latin typeface="Arial"/>
                <a:cs typeface="Arial"/>
              </a:rPr>
              <a:t>s</a:t>
            </a:r>
            <a:r>
              <a:rPr sz="2250" spc="-1" baseline="7730" dirty="0" smtClean="0">
                <a:latin typeface="Arial"/>
                <a:cs typeface="Arial"/>
              </a:rPr>
              <a:t>) term is larger</a:t>
            </a:r>
            <a:endParaRPr sz="1500">
              <a:latin typeface="Arial"/>
              <a:cs typeface="Arial"/>
            </a:endParaRPr>
          </a:p>
          <a:p>
            <a:pPr marL="12700" marR="34366">
              <a:lnSpc>
                <a:spcPts val="1724"/>
              </a:lnSpc>
              <a:spcBef>
                <a:spcPts val="9"/>
              </a:spcBef>
            </a:pPr>
            <a:r>
              <a:rPr sz="1500" spc="-1" dirty="0" smtClean="0">
                <a:latin typeface="Arial"/>
                <a:cs typeface="Arial"/>
              </a:rPr>
              <a:t>than the driving energy (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-1" dirty="0" smtClean="0">
                <a:latin typeface="Arial"/>
                <a:cs typeface="Arial"/>
              </a:rPr>
              <a:t>G</a:t>
            </a:r>
            <a:r>
              <a:rPr sz="1500" spc="-1" baseline="-20291" dirty="0" smtClean="0">
                <a:latin typeface="Arial"/>
                <a:cs typeface="Arial"/>
              </a:rPr>
              <a:t>v</a:t>
            </a:r>
            <a:r>
              <a:rPr sz="1500" spc="-1" dirty="0" smtClean="0">
                <a:latin typeface="Arial"/>
                <a:cs typeface="Arial"/>
              </a:rPr>
              <a:t>).</a:t>
            </a:r>
            <a:endParaRPr sz="1500">
              <a:latin typeface="Arial"/>
              <a:cs typeface="Arial"/>
            </a:endParaRPr>
          </a:p>
          <a:p>
            <a:pPr marL="12714" marR="34366">
              <a:lnSpc>
                <a:spcPct val="95825"/>
              </a:lnSpc>
              <a:spcBef>
                <a:spcPts val="851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the creation of small solid particles leads to a free energy increase.</a:t>
            </a:r>
            <a:endParaRPr sz="1500">
              <a:latin typeface="Arial"/>
              <a:cs typeface="Arial"/>
            </a:endParaRPr>
          </a:p>
          <a:p>
            <a:pPr marL="12714" marR="34366">
              <a:lnSpc>
                <a:spcPct val="95825"/>
              </a:lnSpc>
              <a:spcBef>
                <a:spcPts val="1101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liquid phase is able to maintain in a metastable state almost infinitely at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7524" y="8400386"/>
            <a:ext cx="2064301" cy="252525"/>
          </a:xfrm>
          <a:prstGeom prst="rect">
            <a:avLst/>
          </a:prstGeom>
        </p:spPr>
        <p:txBody>
          <a:bodyPr wrap="square" lIns="0" tIns="11969" rIns="0" bIns="0" rtlCol="0">
            <a:noAutofit/>
          </a:bodyPr>
          <a:lstStyle/>
          <a:p>
            <a:pPr marL="12700">
              <a:lnSpc>
                <a:spcPts val="1885"/>
              </a:lnSpc>
            </a:pPr>
            <a:r>
              <a:rPr sz="2250" spc="-2" baseline="7730" dirty="0" smtClean="0">
                <a:latin typeface="Arial"/>
                <a:cs typeface="Arial"/>
              </a:rPr>
              <a:t>temperatures below T</a:t>
            </a:r>
            <a:r>
              <a:rPr sz="1500" spc="-2" baseline="-11595" dirty="0" smtClean="0">
                <a:latin typeface="Arial"/>
                <a:cs typeface="Arial"/>
              </a:rPr>
              <a:t>m</a:t>
            </a:r>
            <a:r>
              <a:rPr sz="2250" spc="-2" baseline="7730" dirty="0" smtClean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7017" y="10077542"/>
            <a:ext cx="159816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4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76200" y="8298018"/>
            <a:ext cx="7402068" cy="1205645"/>
          </a:xfrm>
          <a:prstGeom prst="rect">
            <a:avLst/>
          </a:prstGeom>
        </p:spPr>
        <p:txBody>
          <a:bodyPr wrap="square" lIns="0" tIns="9906" rIns="0" bIns="0" rtlCol="0">
            <a:noAutofit/>
          </a:bodyPr>
          <a:lstStyle/>
          <a:p>
            <a:pPr marL="519684">
              <a:lnSpc>
                <a:spcPts val="1560"/>
              </a:lnSpc>
            </a:pPr>
            <a:r>
              <a:rPr sz="1500" spc="0" dirty="0" smtClean="0">
                <a:latin typeface="Times New Roman"/>
                <a:cs typeface="Times New Roman"/>
              </a:rPr>
              <a:t>i      </a:t>
            </a:r>
            <a:r>
              <a:rPr sz="1500" spc="1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ll</a:t>
            </a:r>
            <a:r>
              <a:rPr sz="1500" spc="343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d         </a:t>
            </a:r>
            <a:r>
              <a:rPr sz="1500" spc="152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i</a:t>
            </a:r>
            <a:r>
              <a:rPr sz="1500" spc="9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i  </a:t>
            </a:r>
            <a:r>
              <a:rPr sz="1500" spc="32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l   </a:t>
            </a:r>
            <a:r>
              <a:rPr sz="1500" spc="32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di       </a:t>
            </a:r>
            <a:r>
              <a:rPr sz="1500" spc="51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f        </a:t>
            </a:r>
            <a:r>
              <a:rPr sz="1500" spc="185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l </a:t>
            </a:r>
            <a:r>
              <a:rPr sz="1500" spc="14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i     </a:t>
            </a:r>
            <a:r>
              <a:rPr sz="1500" spc="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l              </a:t>
            </a:r>
            <a:r>
              <a:rPr sz="1500" spc="4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hi 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h         </a:t>
            </a:r>
            <a:r>
              <a:rPr sz="1500" spc="31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bl    </a:t>
            </a:r>
            <a:r>
              <a:rPr sz="1500" spc="84" dirty="0" smtClean="0">
                <a:latin typeface="Times New Roman"/>
                <a:cs typeface="Times New Roman"/>
              </a:rPr>
              <a:t> </a:t>
            </a:r>
            <a:r>
              <a:rPr sz="1500" spc="119" dirty="0" smtClean="0">
                <a:latin typeface="Times New Roman"/>
                <a:cs typeface="Times New Roman"/>
              </a:rPr>
              <a:t>h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87602" y="1972814"/>
            <a:ext cx="4780025" cy="2679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200" y="8315706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8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lnTo>
                  <a:pt x="7402068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829054" y="522437"/>
            <a:ext cx="3450207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Homogeneous Nucleation</a:t>
            </a:r>
            <a:endParaRPr sz="21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87488" y="522437"/>
            <a:ext cx="477894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(III)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54494" y="1349063"/>
            <a:ext cx="1420083" cy="499211"/>
          </a:xfrm>
          <a:prstGeom prst="rect">
            <a:avLst/>
          </a:prstGeom>
        </p:spPr>
        <p:txBody>
          <a:bodyPr wrap="square" lIns="0" tIns="15779" rIns="0" bIns="0" rtlCol="0">
            <a:noAutofit/>
          </a:bodyPr>
          <a:lstStyle/>
          <a:p>
            <a:pPr algn="ctr">
              <a:lnSpc>
                <a:spcPts val="2485"/>
              </a:lnSpc>
            </a:pPr>
            <a:r>
              <a:rPr sz="2325" spc="16" baseline="-12287" dirty="0" smtClean="0">
                <a:latin typeface="Symbol"/>
                <a:cs typeface="Symbol"/>
              </a:rPr>
              <a:t>Δ</a:t>
            </a:r>
            <a:r>
              <a:rPr sz="2325" b="1" spc="-57" baseline="-13091" dirty="0" smtClean="0">
                <a:latin typeface="Arial"/>
                <a:cs typeface="Arial"/>
              </a:rPr>
              <a:t>G </a:t>
            </a:r>
            <a:r>
              <a:rPr sz="2325" spc="16" baseline="-12287" dirty="0" smtClean="0">
                <a:latin typeface="Symbol"/>
                <a:cs typeface="Symbol"/>
              </a:rPr>
              <a:t></a:t>
            </a:r>
            <a:r>
              <a:rPr sz="2325" spc="36" baseline="-13091" dirty="0" smtClean="0">
                <a:latin typeface="Times New Roman"/>
                <a:cs typeface="Times New Roman"/>
              </a:rPr>
              <a:t> </a:t>
            </a:r>
            <a:r>
              <a:rPr sz="2325" spc="16" baseline="-12287" dirty="0" smtClean="0">
                <a:latin typeface="Symbol"/>
                <a:cs typeface="Symbol"/>
              </a:rPr>
              <a:t></a:t>
            </a:r>
            <a:r>
              <a:rPr sz="2325" spc="36" baseline="-13091" dirty="0" smtClean="0">
                <a:latin typeface="Times New Roman"/>
                <a:cs typeface="Times New Roman"/>
              </a:rPr>
              <a:t> </a:t>
            </a:r>
            <a:r>
              <a:rPr sz="2325" b="1" spc="-57" baseline="24312" dirty="0" smtClean="0">
                <a:latin typeface="Arial"/>
                <a:cs typeface="Arial"/>
              </a:rPr>
              <a:t> </a:t>
            </a:r>
            <a:r>
              <a:rPr sz="2325" b="1" u="sng" spc="-57" baseline="24312" dirty="0" smtClean="0">
                <a:latin typeface="Arial"/>
                <a:cs typeface="Arial"/>
              </a:rPr>
              <a:t>4</a:t>
            </a:r>
            <a:r>
              <a:rPr sz="2325" b="1" spc="-57" baseline="24312" dirty="0" smtClean="0">
                <a:latin typeface="Arial"/>
                <a:cs typeface="Arial"/>
              </a:rPr>
              <a:t> </a:t>
            </a:r>
            <a:r>
              <a:rPr sz="2325" spc="16" baseline="-12287" dirty="0" smtClean="0">
                <a:latin typeface="Symbol"/>
                <a:cs typeface="Symbol"/>
              </a:rPr>
              <a:t></a:t>
            </a:r>
            <a:r>
              <a:rPr sz="2325" b="1" spc="-57" baseline="-13091" dirty="0" smtClean="0">
                <a:latin typeface="Arial"/>
                <a:cs typeface="Arial"/>
              </a:rPr>
              <a:t>r</a:t>
            </a:r>
            <a:r>
              <a:rPr sz="1350" b="1" spc="-57" baseline="22546" dirty="0" smtClean="0">
                <a:latin typeface="Arial"/>
                <a:cs typeface="Arial"/>
              </a:rPr>
              <a:t>3 </a:t>
            </a:r>
            <a:r>
              <a:rPr sz="2325" spc="16" baseline="-12287" dirty="0" smtClean="0">
                <a:latin typeface="Symbol"/>
                <a:cs typeface="Symbol"/>
              </a:rPr>
              <a:t>Δ</a:t>
            </a:r>
            <a:r>
              <a:rPr sz="2325" b="1" spc="-57" baseline="-13091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  <a:p>
            <a:pPr marL="639809" marR="616151" algn="ctr">
              <a:lnSpc>
                <a:spcPts val="1380"/>
              </a:lnSpc>
            </a:pPr>
            <a:r>
              <a:rPr sz="1550" b="1" spc="-8" dirty="0" smtClean="0"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78494" y="1454254"/>
            <a:ext cx="603367" cy="243149"/>
          </a:xfrm>
          <a:prstGeom prst="rect">
            <a:avLst/>
          </a:prstGeom>
        </p:spPr>
        <p:txBody>
          <a:bodyPr wrap="square" lIns="0" tIns="11811" rIns="0" bIns="0" rtlCol="0">
            <a:noAutofit/>
          </a:bodyPr>
          <a:lstStyle/>
          <a:p>
            <a:pPr marL="12700">
              <a:lnSpc>
                <a:spcPts val="1860"/>
              </a:lnSpc>
            </a:pPr>
            <a:r>
              <a:rPr sz="1550" spc="7" dirty="0" smtClean="0">
                <a:latin typeface="Symbol"/>
                <a:cs typeface="Symbol"/>
              </a:rPr>
              <a:t></a:t>
            </a:r>
            <a:r>
              <a:rPr sz="1550" spc="11" dirty="0" smtClean="0">
                <a:latin typeface="Times New Roman"/>
                <a:cs typeface="Times New Roman"/>
              </a:rPr>
              <a:t> </a:t>
            </a:r>
            <a:r>
              <a:rPr sz="1550" b="1" spc="69" dirty="0" smtClean="0">
                <a:latin typeface="Arial"/>
                <a:cs typeface="Arial"/>
              </a:rPr>
              <a:t>4</a:t>
            </a:r>
            <a:r>
              <a:rPr sz="1550" spc="7" dirty="0" smtClean="0">
                <a:latin typeface="Symbol"/>
                <a:cs typeface="Symbol"/>
              </a:rPr>
              <a:t></a:t>
            </a:r>
            <a:r>
              <a:rPr sz="1550" b="1" spc="69" dirty="0" smtClean="0">
                <a:latin typeface="Arial"/>
                <a:cs typeface="Arial"/>
              </a:rPr>
              <a:t>r</a:t>
            </a:r>
            <a:r>
              <a:rPr sz="1350" b="1" spc="69" baseline="41871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01035" y="1473526"/>
            <a:ext cx="135606" cy="221847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34472" y="1591412"/>
            <a:ext cx="119022" cy="139994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03902" y="1591412"/>
            <a:ext cx="189021" cy="139994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SL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014" y="4969402"/>
            <a:ext cx="1249294" cy="21787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-25" dirty="0" smtClean="0">
                <a:latin typeface="Times New Roman"/>
                <a:cs typeface="Times New Roman"/>
              </a:rPr>
              <a:t>A</a:t>
            </a:r>
            <a:r>
              <a:rPr sz="1500" spc="0" dirty="0" smtClean="0">
                <a:latin typeface="Times New Roman"/>
                <a:cs typeface="Times New Roman"/>
              </a:rPr>
              <a:t>t</a:t>
            </a:r>
            <a:r>
              <a:rPr sz="1500" spc="16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a</a:t>
            </a:r>
            <a:r>
              <a:rPr sz="1500" spc="264" dirty="0" smtClean="0">
                <a:latin typeface="Times New Roman"/>
                <a:cs typeface="Times New Roman"/>
              </a:rPr>
              <a:t> </a:t>
            </a:r>
            <a:r>
              <a:rPr sz="1500" spc="156" dirty="0" smtClean="0">
                <a:latin typeface="Times New Roman"/>
                <a:cs typeface="Times New Roman"/>
              </a:rPr>
              <a:t>g</a:t>
            </a:r>
            <a:r>
              <a:rPr sz="1500" spc="-45" dirty="0" smtClean="0">
                <a:latin typeface="Times New Roman"/>
                <a:cs typeface="Times New Roman"/>
              </a:rPr>
              <a:t>i</a:t>
            </a:r>
            <a:r>
              <a:rPr sz="1500" spc="-24" dirty="0" smtClean="0">
                <a:latin typeface="Times New Roman"/>
                <a:cs typeface="Times New Roman"/>
              </a:rPr>
              <a:t>v</a:t>
            </a:r>
            <a:r>
              <a:rPr sz="1500" spc="138" dirty="0" smtClean="0">
                <a:latin typeface="Times New Roman"/>
                <a:cs typeface="Times New Roman"/>
              </a:rPr>
              <a:t>e</a:t>
            </a:r>
            <a:r>
              <a:rPr sz="1500" spc="119" dirty="0" smtClean="0">
                <a:latin typeface="Times New Roman"/>
                <a:cs typeface="Times New Roman"/>
              </a:rPr>
              <a:t>n</a:t>
            </a:r>
            <a:r>
              <a:rPr sz="1500" spc="164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-182" dirty="0" smtClean="0">
                <a:latin typeface="Times New Roman"/>
                <a:cs typeface="Times New Roman"/>
              </a:rPr>
              <a:t>T,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6351" y="5521855"/>
            <a:ext cx="3912033" cy="21787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56" dirty="0" smtClean="0">
                <a:latin typeface="Times New Roman"/>
                <a:cs typeface="Times New Roman"/>
              </a:rPr>
              <a:t>If r &lt; r*, a small  increase in radius 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56" dirty="0" smtClean="0">
                <a:latin typeface="Times New Roman"/>
                <a:cs typeface="Times New Roman"/>
              </a:rPr>
              <a:t>r results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64106" y="5522309"/>
            <a:ext cx="490962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92" dirty="0" smtClean="0">
                <a:latin typeface="Times New Roman"/>
                <a:cs typeface="Times New Roman"/>
              </a:rPr>
              <a:t>in an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7055" y="5522309"/>
            <a:ext cx="756608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4" dirty="0" smtClean="0">
                <a:latin typeface="Times New Roman"/>
                <a:cs typeface="Times New Roman"/>
              </a:rPr>
              <a:t>increase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38684" y="5522309"/>
            <a:ext cx="1031989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61" dirty="0" smtClean="0">
                <a:latin typeface="Times New Roman"/>
                <a:cs typeface="Times New Roman"/>
              </a:rPr>
              <a:t>of the  total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6346" y="5798912"/>
            <a:ext cx="4282492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68" dirty="0" smtClean="0">
                <a:latin typeface="Times New Roman"/>
                <a:cs typeface="Times New Roman"/>
              </a:rPr>
              <a:t>free  energy which  is not  a spontaneous process.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6343" y="6074754"/>
            <a:ext cx="6196331" cy="495635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56" dirty="0" smtClean="0">
                <a:latin typeface="Times New Roman"/>
                <a:cs typeface="Times New Roman"/>
              </a:rPr>
              <a:t> the  system can  lower  its free  energy by dissolution of solid  particle</a:t>
            </a:r>
            <a:endParaRPr sz="1500">
              <a:latin typeface="Times New Roman"/>
              <a:cs typeface="Times New Roman"/>
            </a:endParaRPr>
          </a:p>
          <a:p>
            <a:pPr marL="12700" marR="29043">
              <a:lnSpc>
                <a:spcPct val="95825"/>
              </a:lnSpc>
              <a:spcBef>
                <a:spcPts val="367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78" dirty="0" smtClean="0">
                <a:latin typeface="Times New Roman"/>
                <a:cs typeface="Times New Roman"/>
              </a:rPr>
              <a:t> unstable solid  particles with r &lt; r*,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78" dirty="0" smtClean="0">
                <a:latin typeface="Times New Roman"/>
                <a:cs typeface="Times New Roman"/>
              </a:rPr>
              <a:t> embryos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6362" y="6903818"/>
            <a:ext cx="6413520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1" dirty="0" smtClean="0">
                <a:latin typeface="Times New Roman"/>
                <a:cs typeface="Times New Roman"/>
              </a:rPr>
              <a:t>Only if r &gt; r*, the  growth of solid  proceeds spontaneously with  decrease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6346" y="7180417"/>
            <a:ext cx="6157727" cy="771478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 marR="32858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in free  energy of the  system.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62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67" dirty="0" smtClean="0">
                <a:latin typeface="Times New Roman"/>
                <a:cs typeface="Times New Roman"/>
              </a:rPr>
              <a:t> the  system can  decrease its free  energy by growth of solid  particle</a:t>
            </a:r>
            <a:endParaRPr sz="1500">
              <a:latin typeface="Times New Roman"/>
              <a:cs typeface="Times New Roman"/>
            </a:endParaRPr>
          </a:p>
          <a:p>
            <a:pPr marL="12700" marR="32858">
              <a:lnSpc>
                <a:spcPct val="95825"/>
              </a:lnSpc>
              <a:spcBef>
                <a:spcPts val="450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67" dirty="0" smtClean="0">
                <a:latin typeface="Times New Roman"/>
                <a:cs typeface="Times New Roman"/>
              </a:rPr>
              <a:t> stable solid  particles with r &gt; r*,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67" dirty="0" smtClean="0">
                <a:latin typeface="Times New Roman"/>
                <a:cs typeface="Times New Roman"/>
              </a:rPr>
              <a:t> nuclei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014" y="8285318"/>
            <a:ext cx="6479558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34" dirty="0" smtClean="0">
                <a:latin typeface="Times New Roman"/>
                <a:cs typeface="Times New Roman"/>
              </a:rPr>
              <a:t>r* is called  as critical  radius of "nuclei"  (clusters which  are  able  the  grow).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015" y="8837317"/>
            <a:ext cx="6796368" cy="494488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47" dirty="0" smtClean="0">
                <a:latin typeface="Times New Roman"/>
                <a:cs typeface="Times New Roman"/>
              </a:rPr>
              <a:t>At the  critical  radius  the  total  free  energy change has  a maximum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47" dirty="0" smtClean="0">
                <a:latin typeface="Times New Roman"/>
                <a:cs typeface="Times New Roman"/>
              </a:rPr>
              <a:t>G* which</a:t>
            </a:r>
            <a:endParaRPr sz="1500">
              <a:latin typeface="Times New Roman"/>
              <a:cs typeface="Times New Roman"/>
            </a:endParaRPr>
          </a:p>
          <a:p>
            <a:pPr marL="383037" marR="28871">
              <a:lnSpc>
                <a:spcPct val="95825"/>
              </a:lnSpc>
              <a:spcBef>
                <a:spcPts val="361"/>
              </a:spcBef>
            </a:pPr>
            <a:r>
              <a:rPr sz="1500" spc="87" dirty="0" smtClean="0">
                <a:latin typeface="Times New Roman"/>
                <a:cs typeface="Times New Roman"/>
              </a:rPr>
              <a:t>is known  as nucleation barrier.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7017" y="10077542"/>
            <a:ext cx="159816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74"/>
          <p:cNvSpPr txBox="1"/>
          <p:nvPr/>
        </p:nvSpPr>
        <p:spPr>
          <a:xfrm>
            <a:off x="76200" y="2333082"/>
            <a:ext cx="7402068" cy="1230791"/>
          </a:xfrm>
          <a:prstGeom prst="rect">
            <a:avLst/>
          </a:prstGeom>
        </p:spPr>
        <p:txBody>
          <a:bodyPr wrap="square" lIns="0" tIns="9906" rIns="0" bIns="0" rtlCol="0">
            <a:noAutofit/>
          </a:bodyPr>
          <a:lstStyle/>
          <a:p>
            <a:pPr marL="3451428" marR="2954750" algn="ctr">
              <a:lnSpc>
                <a:spcPts val="1560"/>
              </a:lnSpc>
            </a:pPr>
            <a:r>
              <a:rPr sz="1500" spc="0" dirty="0" smtClean="0">
                <a:latin typeface="Times New Roman"/>
                <a:cs typeface="Times New Roman"/>
              </a:rPr>
              <a:t>di     </a:t>
            </a:r>
            <a:r>
              <a:rPr sz="1500" spc="181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li   </a:t>
            </a:r>
            <a:r>
              <a:rPr sz="1500" spc="198" dirty="0" smtClean="0">
                <a:latin typeface="Times New Roman"/>
                <a:cs typeface="Times New Roman"/>
              </a:rPr>
              <a:t> </a:t>
            </a:r>
            <a:r>
              <a:rPr sz="1500" spc="57" dirty="0" smtClean="0">
                <a:latin typeface="Times New Roman"/>
                <a:cs typeface="Times New Roman"/>
              </a:rPr>
              <a:t>id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6200" y="4672979"/>
            <a:ext cx="7402068" cy="1266810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2398776">
              <a:lnSpc>
                <a:spcPts val="1585"/>
              </a:lnSpc>
            </a:pPr>
            <a:r>
              <a:rPr sz="1550" b="1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25118" y="3308604"/>
            <a:ext cx="413765" cy="0"/>
          </a:xfrm>
          <a:custGeom>
            <a:avLst/>
            <a:gdLst/>
            <a:ahLst/>
            <a:cxnLst/>
            <a:rect l="l" t="t" r="r" b="b"/>
            <a:pathLst>
              <a:path w="413765">
                <a:moveTo>
                  <a:pt x="0" y="0"/>
                </a:moveTo>
                <a:lnTo>
                  <a:pt x="413765" y="0"/>
                </a:lnTo>
              </a:path>
            </a:pathLst>
          </a:custGeom>
          <a:ln w="82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58695" y="3066288"/>
            <a:ext cx="0" cy="484631"/>
          </a:xfrm>
          <a:custGeom>
            <a:avLst/>
            <a:gdLst/>
            <a:ahLst/>
            <a:cxnLst/>
            <a:rect l="l" t="t" r="r" b="b"/>
            <a:pathLst>
              <a:path h="484631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82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54808" y="4664964"/>
            <a:ext cx="1" cy="86868"/>
          </a:xfrm>
          <a:custGeom>
            <a:avLst/>
            <a:gdLst/>
            <a:ahLst/>
            <a:cxnLst/>
            <a:rect l="l" t="t" r="r" b="b"/>
            <a:pathLst>
              <a:path w="1" h="86868">
                <a:moveTo>
                  <a:pt x="1" y="86868"/>
                </a:moveTo>
                <a:lnTo>
                  <a:pt x="0" y="0"/>
                </a:lnTo>
              </a:path>
            </a:pathLst>
          </a:custGeom>
          <a:ln w="82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54808" y="4751832"/>
            <a:ext cx="1" cy="397764"/>
          </a:xfrm>
          <a:custGeom>
            <a:avLst/>
            <a:gdLst/>
            <a:ahLst/>
            <a:cxnLst/>
            <a:rect l="l" t="t" r="r" b="b"/>
            <a:pathLst>
              <a:path w="1" h="397764">
                <a:moveTo>
                  <a:pt x="0" y="397764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ln w="82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6200" y="7127748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813814" y="522437"/>
            <a:ext cx="3966868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0" dirty="0" smtClean="0">
                <a:latin typeface="Arial"/>
                <a:cs typeface="Arial"/>
              </a:rPr>
              <a:t>Homogeneous Nucleation (IV)</a:t>
            </a:r>
            <a:endParaRPr sz="21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6014" y="1712306"/>
            <a:ext cx="6402224" cy="825500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 marR="20158">
              <a:lnSpc>
                <a:spcPts val="1660"/>
              </a:lnSpc>
            </a:pPr>
            <a:r>
              <a:rPr sz="1500" spc="82" dirty="0" smtClean="0">
                <a:latin typeface="Times New Roman"/>
                <a:cs typeface="Times New Roman"/>
              </a:rPr>
              <a:t>Estimation of  the size  of  the critical radius</a:t>
            </a:r>
            <a:endParaRPr sz="1500">
              <a:latin typeface="Times New Roman"/>
              <a:cs typeface="Times New Roman"/>
            </a:endParaRPr>
          </a:p>
          <a:p>
            <a:pPr marL="2521204" indent="-2138166">
              <a:lnSpc>
                <a:spcPts val="2180"/>
              </a:lnSpc>
              <a:spcBef>
                <a:spcPts val="567"/>
              </a:spcBef>
            </a:pPr>
            <a:r>
              <a:rPr sz="1500" spc="70" dirty="0" smtClean="0">
                <a:latin typeface="Times New Roman"/>
                <a:cs typeface="Times New Roman"/>
              </a:rPr>
              <a:t>dG = 0 when  r = r* 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70" dirty="0" smtClean="0">
                <a:latin typeface="Times New Roman"/>
                <a:cs typeface="Times New Roman"/>
              </a:rPr>
              <a:t> the  critical  nucleus is in equilibrium with the surrounding liquid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6346" y="2678522"/>
            <a:ext cx="4678852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63" dirty="0" smtClean="0">
                <a:latin typeface="Times New Roman"/>
                <a:cs typeface="Times New Roman"/>
              </a:rPr>
              <a:t>Differentiation of the  total  free  energy equation with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27185" y="2678522"/>
            <a:ext cx="683024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94" dirty="0" smtClean="0">
                <a:latin typeface="Times New Roman"/>
                <a:cs typeface="Times New Roman"/>
              </a:rPr>
              <a:t>respect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29013" y="2678522"/>
            <a:ext cx="235090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127" dirty="0" smtClean="0">
                <a:latin typeface="Times New Roman"/>
                <a:cs typeface="Times New Roman"/>
              </a:rPr>
              <a:t>to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77204" y="2678522"/>
            <a:ext cx="163657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dirty="0" smtClean="0">
                <a:latin typeface="Times New Roman"/>
                <a:cs typeface="Times New Roman"/>
              </a:rPr>
              <a:t>r,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66820" y="3037415"/>
            <a:ext cx="380932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128" dirty="0" smtClean="0">
                <a:latin typeface="Times New Roman"/>
                <a:cs typeface="Times New Roman"/>
              </a:rPr>
              <a:t>and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66798" y="3186822"/>
            <a:ext cx="429013" cy="227283"/>
          </a:xfrm>
          <a:prstGeom prst="rect">
            <a:avLst/>
          </a:prstGeom>
        </p:spPr>
        <p:txBody>
          <a:bodyPr wrap="square" lIns="0" tIns="11049" rIns="0" bIns="0" rtlCol="0">
            <a:noAutofit/>
          </a:bodyPr>
          <a:lstStyle/>
          <a:p>
            <a:pPr marL="12700">
              <a:lnSpc>
                <a:spcPts val="1739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19" dirty="0" smtClean="0">
                <a:latin typeface="Times New Roman"/>
                <a:cs typeface="Times New Roman"/>
              </a:rPr>
              <a:t> </a:t>
            </a:r>
            <a:r>
              <a:rPr sz="1550" b="1" spc="19" dirty="0" smtClean="0">
                <a:latin typeface="Arial"/>
                <a:cs typeface="Arial"/>
              </a:rPr>
              <a:t>0 </a:t>
            </a:r>
            <a:r>
              <a:rPr sz="1500" spc="19" dirty="0" smtClean="0">
                <a:latin typeface="Times New Roman"/>
                <a:cs typeface="Times New Roman"/>
              </a:rPr>
              <a:t>,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74174" y="3196682"/>
            <a:ext cx="838640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0" dirty="0" smtClean="0">
                <a:latin typeface="Times New Roman"/>
                <a:cs typeface="Times New Roman"/>
              </a:rPr>
              <a:t>at  </a:t>
            </a:r>
            <a:r>
              <a:rPr sz="1500" spc="145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r</a:t>
            </a:r>
            <a:r>
              <a:rPr sz="1500" spc="184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=</a:t>
            </a:r>
            <a:r>
              <a:rPr sz="1500" spc="350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r*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64277" y="3454586"/>
            <a:ext cx="270417" cy="141494"/>
          </a:xfrm>
          <a:prstGeom prst="rect">
            <a:avLst/>
          </a:prstGeom>
        </p:spPr>
        <p:txBody>
          <a:bodyPr wrap="square" lIns="0" tIns="6604" rIns="0" bIns="0" rtlCol="0">
            <a:noAutofit/>
          </a:bodyPr>
          <a:lstStyle/>
          <a:p>
            <a:pPr marL="12700">
              <a:lnSpc>
                <a:spcPts val="1040"/>
              </a:lnSpc>
            </a:pPr>
            <a:r>
              <a:rPr sz="900" b="1" spc="-9" dirty="0" smtClean="0">
                <a:latin typeface="Arial"/>
                <a:cs typeface="Arial"/>
              </a:rPr>
              <a:t>r </a:t>
            </a:r>
            <a:r>
              <a:rPr sz="900" spc="29" dirty="0" smtClean="0">
                <a:latin typeface="Symbol"/>
                <a:cs typeface="Symbol"/>
              </a:rPr>
              <a:t></a:t>
            </a:r>
            <a:r>
              <a:rPr sz="900" b="1" spc="-9" dirty="0" smtClean="0">
                <a:latin typeface="Arial"/>
                <a:cs typeface="Arial"/>
              </a:rPr>
              <a:t>r*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63650" y="3893377"/>
            <a:ext cx="1419374" cy="499211"/>
          </a:xfrm>
          <a:prstGeom prst="rect">
            <a:avLst/>
          </a:prstGeom>
        </p:spPr>
        <p:txBody>
          <a:bodyPr wrap="square" lIns="0" tIns="15811" rIns="0" bIns="0" rtlCol="0">
            <a:noAutofit/>
          </a:bodyPr>
          <a:lstStyle/>
          <a:p>
            <a:pPr algn="ctr">
              <a:lnSpc>
                <a:spcPts val="2490"/>
              </a:lnSpc>
            </a:pPr>
            <a:r>
              <a:rPr sz="2325" spc="15" baseline="-12287" dirty="0" smtClean="0">
                <a:latin typeface="Symbol"/>
                <a:cs typeface="Symbol"/>
              </a:rPr>
              <a:t>Δ</a:t>
            </a:r>
            <a:r>
              <a:rPr sz="2325" b="1" spc="-58" baseline="-13091" dirty="0" smtClean="0">
                <a:latin typeface="Arial"/>
                <a:cs typeface="Arial"/>
              </a:rPr>
              <a:t>G </a:t>
            </a:r>
            <a:r>
              <a:rPr sz="2325" spc="15" baseline="-12287" dirty="0" smtClean="0">
                <a:latin typeface="Symbol"/>
                <a:cs typeface="Symbol"/>
              </a:rPr>
              <a:t></a:t>
            </a:r>
            <a:r>
              <a:rPr sz="2325" spc="36" baseline="-13091" dirty="0" smtClean="0">
                <a:latin typeface="Times New Roman"/>
                <a:cs typeface="Times New Roman"/>
              </a:rPr>
              <a:t> </a:t>
            </a:r>
            <a:r>
              <a:rPr sz="2325" spc="15" baseline="-12287" dirty="0" smtClean="0">
                <a:latin typeface="Symbol"/>
                <a:cs typeface="Symbol"/>
              </a:rPr>
              <a:t></a:t>
            </a:r>
            <a:r>
              <a:rPr sz="2325" spc="36" baseline="-13091" dirty="0" smtClean="0">
                <a:latin typeface="Times New Roman"/>
                <a:cs typeface="Times New Roman"/>
              </a:rPr>
              <a:t> </a:t>
            </a:r>
            <a:r>
              <a:rPr sz="2325" b="1" spc="-58" baseline="24312" dirty="0" smtClean="0">
                <a:latin typeface="Arial"/>
                <a:cs typeface="Arial"/>
              </a:rPr>
              <a:t> </a:t>
            </a:r>
            <a:r>
              <a:rPr sz="2325" b="1" u="sng" spc="-58" baseline="24312" dirty="0" smtClean="0">
                <a:latin typeface="Arial"/>
                <a:cs typeface="Arial"/>
              </a:rPr>
              <a:t>4</a:t>
            </a:r>
            <a:r>
              <a:rPr sz="2325" b="1" spc="-58" baseline="24312" dirty="0" smtClean="0">
                <a:latin typeface="Arial"/>
                <a:cs typeface="Arial"/>
              </a:rPr>
              <a:t> </a:t>
            </a:r>
            <a:r>
              <a:rPr sz="2325" spc="15" baseline="-12287" dirty="0" smtClean="0">
                <a:latin typeface="Symbol"/>
                <a:cs typeface="Symbol"/>
              </a:rPr>
              <a:t></a:t>
            </a:r>
            <a:r>
              <a:rPr sz="2325" b="1" spc="-58" baseline="-13091" dirty="0" smtClean="0">
                <a:latin typeface="Arial"/>
                <a:cs typeface="Arial"/>
              </a:rPr>
              <a:t>r</a:t>
            </a:r>
            <a:r>
              <a:rPr sz="1350" b="1" spc="-58" baseline="22546" dirty="0" smtClean="0">
                <a:latin typeface="Arial"/>
                <a:cs typeface="Arial"/>
              </a:rPr>
              <a:t>3 </a:t>
            </a:r>
            <a:r>
              <a:rPr sz="2325" spc="15" baseline="-12287" dirty="0" smtClean="0">
                <a:latin typeface="Symbol"/>
                <a:cs typeface="Symbol"/>
              </a:rPr>
              <a:t>Δ</a:t>
            </a:r>
            <a:r>
              <a:rPr sz="2325" b="1" spc="-58" baseline="-13091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  <a:p>
            <a:pPr marL="639809" marR="615443" algn="ctr">
              <a:lnSpc>
                <a:spcPts val="1375"/>
              </a:lnSpc>
            </a:pPr>
            <a:r>
              <a:rPr sz="1550" b="1" spc="-8" dirty="0" smtClean="0"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86118" y="3998312"/>
            <a:ext cx="760750" cy="244170"/>
          </a:xfrm>
          <a:prstGeom prst="rect">
            <a:avLst/>
          </a:prstGeom>
        </p:spPr>
        <p:txBody>
          <a:bodyPr wrap="square" lIns="0" tIns="11874" rIns="0" bIns="0" rtlCol="0">
            <a:noAutofit/>
          </a:bodyPr>
          <a:lstStyle/>
          <a:p>
            <a:pPr marL="12700">
              <a:lnSpc>
                <a:spcPts val="1870"/>
              </a:lnSpc>
            </a:pPr>
            <a:r>
              <a:rPr sz="1550" spc="3" dirty="0" smtClean="0">
                <a:latin typeface="Symbol"/>
                <a:cs typeface="Symbol"/>
              </a:rPr>
              <a:t></a:t>
            </a:r>
            <a:r>
              <a:rPr sz="1550" spc="11" dirty="0" smtClean="0">
                <a:latin typeface="Times New Roman"/>
                <a:cs typeface="Times New Roman"/>
              </a:rPr>
              <a:t> </a:t>
            </a:r>
            <a:r>
              <a:rPr sz="1550" b="1" spc="59" dirty="0" smtClean="0">
                <a:latin typeface="Arial"/>
                <a:cs typeface="Arial"/>
              </a:rPr>
              <a:t>4</a:t>
            </a:r>
            <a:r>
              <a:rPr sz="1550" spc="3" dirty="0" smtClean="0">
                <a:latin typeface="Symbol"/>
                <a:cs typeface="Symbol"/>
              </a:rPr>
              <a:t></a:t>
            </a:r>
            <a:r>
              <a:rPr sz="1550" b="1" spc="59" dirty="0" smtClean="0">
                <a:latin typeface="Arial"/>
                <a:cs typeface="Arial"/>
              </a:rPr>
              <a:t>r</a:t>
            </a:r>
            <a:r>
              <a:rPr sz="1350" b="1" spc="59" baseline="41871" dirty="0" smtClean="0">
                <a:latin typeface="Arial"/>
                <a:cs typeface="Arial"/>
              </a:rPr>
              <a:t>2  </a:t>
            </a:r>
            <a:r>
              <a:rPr sz="1550" spc="3" dirty="0" smtClean="0">
                <a:latin typeface="Symbol"/>
                <a:cs typeface="Symbol"/>
              </a:rPr>
              <a:t>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42843" y="4135477"/>
            <a:ext cx="119278" cy="140307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10760" y="4135477"/>
            <a:ext cx="189467" cy="140307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dirty="0" smtClean="0">
                <a:latin typeface="Arial"/>
                <a:cs typeface="Arial"/>
              </a:rPr>
              <a:t>SL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15388" y="4658244"/>
            <a:ext cx="440436" cy="502546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algn="ctr">
              <a:lnSpc>
                <a:spcPts val="1714"/>
              </a:lnSpc>
            </a:pPr>
            <a:r>
              <a:rPr sz="1550" b="1" u="sng" spc="14" dirty="0" smtClean="0">
                <a:latin typeface="Arial"/>
                <a:cs typeface="Arial"/>
              </a:rPr>
              <a:t>d</a:t>
            </a:r>
            <a:r>
              <a:rPr sz="1550" u="sng" spc="34" dirty="0" smtClean="0">
                <a:latin typeface="Symbol"/>
                <a:cs typeface="Symbol"/>
              </a:rPr>
              <a:t>Δ</a:t>
            </a:r>
            <a:r>
              <a:rPr sz="1550" b="1" u="sng" spc="0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  <a:p>
            <a:pPr marL="78980" marR="109522" algn="ctr">
              <a:lnSpc>
                <a:spcPct val="95825"/>
              </a:lnSpc>
              <a:spcBef>
                <a:spcPts val="309"/>
              </a:spcBef>
            </a:pPr>
            <a:r>
              <a:rPr sz="1550" b="1" dirty="0" smtClean="0">
                <a:latin typeface="Arial"/>
                <a:cs typeface="Arial"/>
              </a:rPr>
              <a:t>dr</a:t>
            </a:r>
            <a:endParaRPr sz="15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63677" y="4765913"/>
            <a:ext cx="1899358" cy="244006"/>
          </a:xfrm>
          <a:prstGeom prst="rect">
            <a:avLst/>
          </a:prstGeom>
        </p:spPr>
        <p:txBody>
          <a:bodyPr wrap="square" lIns="0" tIns="11874" rIns="0" bIns="0" rtlCol="0">
            <a:noAutofit/>
          </a:bodyPr>
          <a:lstStyle/>
          <a:p>
            <a:pPr marL="12700">
              <a:lnSpc>
                <a:spcPts val="187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89" dirty="0" smtClean="0">
                <a:latin typeface="Times New Roman"/>
                <a:cs typeface="Times New Roman"/>
              </a:rPr>
              <a:t> </a:t>
            </a:r>
            <a:r>
              <a:rPr sz="1550" spc="29" dirty="0" smtClean="0">
                <a:latin typeface="Symbol"/>
                <a:cs typeface="Symbol"/>
              </a:rPr>
              <a:t></a:t>
            </a:r>
            <a:r>
              <a:rPr sz="1550" b="1" spc="75" dirty="0" smtClean="0">
                <a:latin typeface="Arial"/>
                <a:cs typeface="Arial"/>
              </a:rPr>
              <a:t>4</a:t>
            </a:r>
            <a:r>
              <a:rPr sz="1550" spc="9" dirty="0" smtClean="0">
                <a:latin typeface="Symbol"/>
                <a:cs typeface="Symbol"/>
              </a:rPr>
              <a:t></a:t>
            </a:r>
            <a:r>
              <a:rPr sz="1550" b="1" spc="169" dirty="0" smtClean="0">
                <a:latin typeface="Arial"/>
                <a:cs typeface="Arial"/>
              </a:rPr>
              <a:t>r</a:t>
            </a:r>
            <a:r>
              <a:rPr sz="1350" b="1" spc="34" baseline="41871" dirty="0" smtClean="0">
                <a:latin typeface="Arial"/>
                <a:cs typeface="Arial"/>
              </a:rPr>
              <a:t>*</a:t>
            </a:r>
            <a:r>
              <a:rPr sz="1350" b="1" spc="0" baseline="41871" dirty="0" smtClean="0">
                <a:latin typeface="Arial"/>
                <a:cs typeface="Arial"/>
              </a:rPr>
              <a:t>2</a:t>
            </a:r>
            <a:r>
              <a:rPr sz="1350" b="1" spc="-154" baseline="41871" dirty="0" smtClean="0">
                <a:latin typeface="Arial"/>
                <a:cs typeface="Arial"/>
              </a:rPr>
              <a:t> </a:t>
            </a: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G </a:t>
            </a:r>
            <a:r>
              <a:rPr sz="1550" b="1" spc="339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r>
              <a:rPr sz="1550" spc="-29" dirty="0" smtClean="0">
                <a:latin typeface="Times New Roman"/>
                <a:cs typeface="Times New Roman"/>
              </a:rPr>
              <a:t> </a:t>
            </a:r>
            <a:r>
              <a:rPr sz="1550" b="1" spc="44" dirty="0" smtClean="0">
                <a:latin typeface="Arial"/>
                <a:cs typeface="Arial"/>
              </a:rPr>
              <a:t>8</a:t>
            </a:r>
            <a:r>
              <a:rPr sz="1550" spc="14" dirty="0" smtClean="0">
                <a:latin typeface="Symbol"/>
                <a:cs typeface="Symbol"/>
              </a:rPr>
              <a:t></a:t>
            </a:r>
            <a:r>
              <a:rPr sz="1550" b="1" spc="169" dirty="0" smtClean="0">
                <a:latin typeface="Arial"/>
                <a:cs typeface="Arial"/>
              </a:rPr>
              <a:t>r</a:t>
            </a:r>
            <a:r>
              <a:rPr sz="1350" b="1" spc="0" baseline="41871" dirty="0" smtClean="0">
                <a:latin typeface="Arial"/>
                <a:cs typeface="Arial"/>
              </a:rPr>
              <a:t>* </a:t>
            </a:r>
            <a:r>
              <a:rPr sz="1350" b="1" spc="114" baseline="4187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49266" y="4785498"/>
            <a:ext cx="327113" cy="224420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39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0</a:t>
            </a:r>
            <a:endParaRPr sz="15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81713" y="4903831"/>
            <a:ext cx="119017" cy="139988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26000" y="4903831"/>
            <a:ext cx="189012" cy="139988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SL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60418" y="5053523"/>
            <a:ext cx="270998" cy="141174"/>
          </a:xfrm>
          <a:prstGeom prst="rect">
            <a:avLst/>
          </a:prstGeom>
        </p:spPr>
        <p:txBody>
          <a:bodyPr wrap="square" lIns="0" tIns="6604" rIns="0" bIns="0" rtlCol="0">
            <a:noAutofit/>
          </a:bodyPr>
          <a:lstStyle/>
          <a:p>
            <a:pPr marL="12700">
              <a:lnSpc>
                <a:spcPts val="1040"/>
              </a:lnSpc>
            </a:pPr>
            <a:r>
              <a:rPr sz="900" b="1" spc="-56" dirty="0" smtClean="0">
                <a:latin typeface="Arial"/>
                <a:cs typeface="Arial"/>
              </a:rPr>
              <a:t>r </a:t>
            </a:r>
            <a:r>
              <a:rPr sz="900" spc="34" dirty="0" smtClean="0">
                <a:latin typeface="Symbol"/>
                <a:cs typeface="Symbol"/>
              </a:rPr>
              <a:t></a:t>
            </a:r>
            <a:r>
              <a:rPr sz="900" b="1" spc="-56" dirty="0" smtClean="0">
                <a:latin typeface="Arial"/>
                <a:cs typeface="Arial"/>
              </a:rPr>
              <a:t>r *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40028" y="5410292"/>
            <a:ext cx="1824572" cy="690707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 marR="48858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and  therefore,</a:t>
            </a:r>
            <a:endParaRPr sz="1500">
              <a:latin typeface="Times New Roman"/>
              <a:cs typeface="Times New Roman"/>
            </a:endParaRPr>
          </a:p>
          <a:p>
            <a:pPr marL="954532">
              <a:lnSpc>
                <a:spcPct val="100000"/>
              </a:lnSpc>
              <a:spcBef>
                <a:spcPts val="730"/>
              </a:spcBef>
            </a:pPr>
            <a:r>
              <a:rPr sz="2325" b="1" spc="122" baseline="-22442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Symbol"/>
                <a:cs typeface="Symbol"/>
              </a:rPr>
              <a:t></a:t>
            </a:r>
            <a:r>
              <a:rPr sz="900" spc="0" dirty="0" smtClean="0">
                <a:latin typeface="Times New Roman"/>
                <a:cs typeface="Times New Roman"/>
              </a:rPr>
              <a:t>        </a:t>
            </a:r>
            <a:r>
              <a:rPr sz="900" spc="-19" dirty="0" smtClean="0">
                <a:latin typeface="Times New Roman"/>
                <a:cs typeface="Times New Roman"/>
              </a:rPr>
              <a:t> </a:t>
            </a:r>
            <a:r>
              <a:rPr sz="2325" b="1" u="sng" spc="65" baseline="14961" dirty="0" smtClean="0">
                <a:latin typeface="Arial"/>
                <a:cs typeface="Arial"/>
              </a:rPr>
              <a:t>2</a:t>
            </a:r>
            <a:r>
              <a:rPr sz="2325" u="sng" spc="-6" baseline="14043" dirty="0" smtClean="0">
                <a:latin typeface="Symbol"/>
                <a:cs typeface="Symbol"/>
              </a:rPr>
              <a:t></a:t>
            </a:r>
            <a:r>
              <a:rPr sz="2325" spc="-219" baseline="14961" dirty="0" smtClean="0">
                <a:latin typeface="Times New Roman"/>
                <a:cs typeface="Times New Roman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SL</a:t>
            </a:r>
            <a:r>
              <a:rPr sz="900" b="1" u="sng" spc="34" dirty="0" smtClean="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12084" y="5749875"/>
            <a:ext cx="765662" cy="257874"/>
          </a:xfrm>
          <a:prstGeom prst="rect">
            <a:avLst/>
          </a:prstGeom>
        </p:spPr>
        <p:txBody>
          <a:bodyPr wrap="square" lIns="0" tIns="12382" rIns="0" bIns="0" rtlCol="0">
            <a:noAutofit/>
          </a:bodyPr>
          <a:lstStyle/>
          <a:p>
            <a:pPr marL="12700">
              <a:lnSpc>
                <a:spcPts val="1950"/>
              </a:lnSpc>
            </a:pPr>
            <a:r>
              <a:rPr sz="1550" dirty="0" smtClean="0">
                <a:latin typeface="Symbol"/>
                <a:cs typeface="Symbol"/>
              </a:rPr>
              <a:t>⎛</a:t>
            </a:r>
            <a:r>
              <a:rPr sz="1550" spc="-18" dirty="0" smtClean="0">
                <a:latin typeface="Times New Roman"/>
                <a:cs typeface="Times New Roman"/>
              </a:rPr>
              <a:t> </a:t>
            </a:r>
            <a:r>
              <a:rPr sz="1550" b="1" u="sng" spc="75" dirty="0" smtClean="0">
                <a:latin typeface="Arial"/>
                <a:cs typeface="Arial"/>
              </a:rPr>
              <a:t>2</a:t>
            </a:r>
            <a:r>
              <a:rPr sz="1550" u="sng" spc="0" dirty="0" smtClean="0">
                <a:latin typeface="Symbol"/>
                <a:cs typeface="Symbol"/>
              </a:rPr>
              <a:t></a:t>
            </a:r>
            <a:r>
              <a:rPr sz="1550" spc="-219" dirty="0" smtClean="0">
                <a:latin typeface="Times New Roman"/>
                <a:cs typeface="Times New Roman"/>
              </a:rPr>
              <a:t> </a:t>
            </a:r>
            <a:r>
              <a:rPr sz="1350" b="1" u="sng" spc="0" baseline="-12883" dirty="0" smtClean="0">
                <a:latin typeface="Arial"/>
                <a:cs typeface="Arial"/>
              </a:rPr>
              <a:t>SL</a:t>
            </a:r>
            <a:r>
              <a:rPr sz="1350" b="1" u="sng" spc="-159" baseline="-12883" dirty="0" smtClean="0">
                <a:latin typeface="Arial"/>
                <a:cs typeface="Arial"/>
              </a:rPr>
              <a:t> </a:t>
            </a:r>
            <a:r>
              <a:rPr sz="1550" b="1" u="sng" spc="-94" dirty="0" smtClean="0">
                <a:latin typeface="Arial"/>
                <a:cs typeface="Arial"/>
              </a:rPr>
              <a:t>T</a:t>
            </a:r>
            <a:r>
              <a:rPr sz="1350" b="1" u="sng" spc="0" baseline="-12883" dirty="0" smtClean="0"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71798" y="5752667"/>
            <a:ext cx="442953" cy="233527"/>
          </a:xfrm>
          <a:prstGeom prst="rect">
            <a:avLst/>
          </a:prstGeom>
        </p:spPr>
        <p:txBody>
          <a:bodyPr wrap="square" lIns="0" tIns="11398" rIns="0" bIns="0" rtlCol="0">
            <a:noAutofit/>
          </a:bodyPr>
          <a:lstStyle/>
          <a:p>
            <a:pPr marL="12700">
              <a:lnSpc>
                <a:spcPts val="1795"/>
              </a:lnSpc>
            </a:pPr>
            <a:r>
              <a:rPr sz="1550" dirty="0" smtClean="0">
                <a:latin typeface="Symbol"/>
                <a:cs typeface="Symbol"/>
              </a:rPr>
              <a:t>⎞</a:t>
            </a:r>
            <a:r>
              <a:rPr sz="1550" spc="-6" dirty="0" smtClean="0">
                <a:latin typeface="Times New Roman"/>
                <a:cs typeface="Times New Roman"/>
              </a:rPr>
              <a:t> </a:t>
            </a:r>
            <a:r>
              <a:rPr sz="1550" b="1" u="sng" spc="-13" dirty="0" smtClean="0">
                <a:latin typeface="Arial"/>
                <a:cs typeface="Arial"/>
              </a:rPr>
              <a:t> 1  </a:t>
            </a:r>
            <a:endParaRPr sz="15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05126" y="5877129"/>
            <a:ext cx="162515" cy="221841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49778" y="5877129"/>
            <a:ext cx="162515" cy="221841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12084" y="5890083"/>
            <a:ext cx="130103" cy="38338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550" dirty="0" smtClean="0">
                <a:latin typeface="Symbol"/>
                <a:cs typeface="Symbol"/>
              </a:rPr>
              <a:t>⎜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ts val="1440"/>
              </a:lnSpc>
            </a:pPr>
            <a:r>
              <a:rPr sz="1550" dirty="0" smtClean="0">
                <a:latin typeface="Symbol"/>
                <a:cs typeface="Symbol"/>
              </a:rPr>
              <a:t>⎝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71798" y="5890083"/>
            <a:ext cx="130103" cy="221841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⎟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90302" y="6027996"/>
            <a:ext cx="423851" cy="257121"/>
          </a:xfrm>
          <a:prstGeom prst="rect">
            <a:avLst/>
          </a:prstGeom>
        </p:spPr>
        <p:txBody>
          <a:bodyPr wrap="square" lIns="0" tIns="12446" rIns="0" bIns="0" rtlCol="0">
            <a:noAutofit/>
          </a:bodyPr>
          <a:lstStyle/>
          <a:p>
            <a:pPr marL="12700">
              <a:lnSpc>
                <a:spcPts val="1960"/>
              </a:lnSpc>
            </a:pP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61" dirty="0" smtClean="0">
                <a:latin typeface="Arial"/>
                <a:cs typeface="Arial"/>
              </a:rPr>
              <a:t>G</a:t>
            </a:r>
            <a:r>
              <a:rPr sz="1350" b="1" spc="0" baseline="-12883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68689" y="6027995"/>
            <a:ext cx="829155" cy="245473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2700">
              <a:lnSpc>
                <a:spcPts val="1910"/>
              </a:lnSpc>
            </a:pPr>
            <a:r>
              <a:rPr sz="1550" b="1" spc="0" dirty="0" smtClean="0">
                <a:latin typeface="Arial"/>
                <a:cs typeface="Arial"/>
              </a:rPr>
              <a:t>L    </a:t>
            </a:r>
            <a:r>
              <a:rPr sz="1550" b="1" spc="7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⎠</a:t>
            </a:r>
            <a:r>
              <a:rPr sz="1550" spc="-14" dirty="0" smtClean="0">
                <a:latin typeface="Times New Roman"/>
                <a:cs typeface="Times New Roman"/>
              </a:rPr>
              <a:t> 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T</a:t>
            </a:r>
            <a:endParaRPr sz="1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85256" y="6543662"/>
            <a:ext cx="106316" cy="139988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2613" y="6543662"/>
            <a:ext cx="384445" cy="139988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spc="0" dirty="0" smtClean="0">
                <a:latin typeface="Arial"/>
                <a:cs typeface="Arial"/>
              </a:rPr>
              <a:t>3     </a:t>
            </a:r>
            <a:r>
              <a:rPr sz="900" b="1" spc="194" dirty="0" smtClean="0">
                <a:latin typeface="Arial"/>
                <a:cs typeface="Arial"/>
              </a:rPr>
              <a:t> </a:t>
            </a:r>
            <a:r>
              <a:rPr sz="900" b="1" spc="0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43960" y="6553023"/>
            <a:ext cx="868643" cy="234536"/>
          </a:xfrm>
          <a:prstGeom prst="rect">
            <a:avLst/>
          </a:prstGeom>
        </p:spPr>
        <p:txBody>
          <a:bodyPr wrap="square" lIns="0" tIns="11398" rIns="0" bIns="0" rtlCol="0">
            <a:noAutofit/>
          </a:bodyPr>
          <a:lstStyle/>
          <a:p>
            <a:pPr marL="12700">
              <a:lnSpc>
                <a:spcPts val="1795"/>
              </a:lnSpc>
            </a:pPr>
            <a:r>
              <a:rPr sz="1550" spc="0" dirty="0" smtClean="0">
                <a:latin typeface="Symbol"/>
                <a:cs typeface="Symbol"/>
              </a:rPr>
              <a:t>⎛</a:t>
            </a:r>
            <a:r>
              <a:rPr sz="1550" spc="-125" dirty="0" smtClean="0">
                <a:latin typeface="Times New Roman"/>
                <a:cs typeface="Times New Roman"/>
              </a:rPr>
              <a:t> </a:t>
            </a:r>
            <a:r>
              <a:rPr sz="1550" b="1" spc="-8" dirty="0" smtClean="0">
                <a:latin typeface="Arial"/>
                <a:cs typeface="Arial"/>
              </a:rPr>
              <a:t>1</a:t>
            </a:r>
            <a:r>
              <a:rPr sz="1550" b="1" spc="65" dirty="0" smtClean="0">
                <a:latin typeface="Arial"/>
                <a:cs typeface="Arial"/>
              </a:rPr>
              <a:t>6</a:t>
            </a:r>
            <a:r>
              <a:rPr sz="1550" spc="-7" dirty="0" smtClean="0">
                <a:latin typeface="Symbol"/>
                <a:cs typeface="Symbol"/>
              </a:rPr>
              <a:t></a:t>
            </a:r>
            <a:r>
              <a:rPr sz="1550" spc="0" dirty="0" smtClean="0">
                <a:latin typeface="Times New Roman"/>
                <a:cs typeface="Times New Roman"/>
              </a:rPr>
              <a:t>  </a:t>
            </a:r>
            <a:r>
              <a:rPr sz="1550" spc="139" dirty="0" smtClean="0">
                <a:latin typeface="Times New Roman"/>
                <a:cs typeface="Times New Roman"/>
              </a:rPr>
              <a:t> </a:t>
            </a:r>
            <a:r>
              <a:rPr sz="1550" b="1" spc="-9" dirty="0" smtClean="0">
                <a:latin typeface="Arial"/>
                <a:cs typeface="Arial"/>
              </a:rPr>
              <a:t>T</a:t>
            </a:r>
            <a:endParaRPr sz="15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00270" y="6553023"/>
            <a:ext cx="130103" cy="221841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⎞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47829" y="6563690"/>
            <a:ext cx="471415" cy="223869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37" dirty="0" smtClean="0">
                <a:latin typeface="Arial"/>
                <a:cs typeface="Arial"/>
              </a:rPr>
              <a:t>16</a:t>
            </a:r>
            <a:r>
              <a:rPr sz="1550" spc="0" dirty="0" smtClean="0">
                <a:latin typeface="Symbol"/>
                <a:cs typeface="Symbol"/>
              </a:rPr>
              <a:t>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11922" y="6593908"/>
            <a:ext cx="164117" cy="221841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76220" y="6678745"/>
            <a:ext cx="2587754" cy="2218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14"/>
              </a:lnSpc>
              <a:tabLst>
                <a:tab pos="2540000" algn="l"/>
              </a:tabLst>
            </a:pPr>
            <a:r>
              <a:rPr sz="975" b="1" u="sng" spc="-1" baseline="26758" dirty="0" smtClean="0">
                <a:latin typeface="Arial"/>
                <a:cs typeface="Arial"/>
              </a:rPr>
              <a:t> </a:t>
            </a:r>
            <a:r>
              <a:rPr sz="975" b="1" u="sng" spc="0" baseline="26758" dirty="0" smtClean="0">
                <a:latin typeface="Arial"/>
                <a:cs typeface="Arial"/>
              </a:rPr>
              <a:t>                     </a:t>
            </a:r>
            <a:r>
              <a:rPr sz="975" b="1" u="sng" spc="-9" baseline="26758" dirty="0" smtClean="0">
                <a:latin typeface="Arial"/>
                <a:cs typeface="Arial"/>
              </a:rPr>
              <a:t> </a:t>
            </a:r>
            <a:r>
              <a:rPr sz="975" b="1" u="sng" spc="-4" baseline="26758" dirty="0" smtClean="0">
                <a:latin typeface="Arial"/>
                <a:cs typeface="Arial"/>
              </a:rPr>
              <a:t>SL</a:t>
            </a:r>
            <a:r>
              <a:rPr sz="975" b="1" u="sng" spc="-1" baseline="26758" dirty="0" smtClean="0">
                <a:latin typeface="Arial"/>
                <a:cs typeface="Arial"/>
              </a:rPr>
              <a:t> </a:t>
            </a:r>
            <a:r>
              <a:rPr sz="975" b="1" u="sng" spc="0" baseline="26758" dirty="0" smtClean="0">
                <a:latin typeface="Arial"/>
                <a:cs typeface="Arial"/>
              </a:rPr>
              <a:t>   </a:t>
            </a:r>
            <a:r>
              <a:rPr sz="975" b="1" u="sng" spc="29" baseline="26758" dirty="0" smtClean="0">
                <a:latin typeface="Arial"/>
                <a:cs typeface="Arial"/>
              </a:rPr>
              <a:t> </a:t>
            </a:r>
            <a:r>
              <a:rPr sz="975" b="1" spc="0" baseline="26758" dirty="0" smtClean="0">
                <a:latin typeface="Arial"/>
                <a:cs typeface="Arial"/>
              </a:rPr>
              <a:t>         </a:t>
            </a:r>
            <a:r>
              <a:rPr sz="975" b="1" spc="-59" baseline="26758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⎜</a:t>
            </a:r>
            <a:r>
              <a:rPr sz="1550" spc="-114" dirty="0" smtClean="0">
                <a:latin typeface="Times New Roman"/>
                <a:cs typeface="Times New Roman"/>
              </a:rPr>
              <a:t> </a:t>
            </a:r>
            <a:r>
              <a:rPr sz="975" b="1" u="sng" spc="-1" baseline="26758" dirty="0" smtClean="0">
                <a:latin typeface="Arial"/>
                <a:cs typeface="Arial"/>
              </a:rPr>
              <a:t> </a:t>
            </a:r>
            <a:r>
              <a:rPr sz="975" b="1" u="sng" spc="0" baseline="26758" dirty="0" smtClean="0">
                <a:latin typeface="Arial"/>
                <a:cs typeface="Arial"/>
              </a:rPr>
              <a:t>                  </a:t>
            </a:r>
            <a:r>
              <a:rPr sz="975" b="1" u="sng" spc="-29" baseline="26758" dirty="0" smtClean="0">
                <a:latin typeface="Arial"/>
                <a:cs typeface="Arial"/>
              </a:rPr>
              <a:t> </a:t>
            </a:r>
            <a:r>
              <a:rPr sz="975" b="1" u="sng" spc="-4" baseline="26758" dirty="0" smtClean="0">
                <a:latin typeface="Arial"/>
                <a:cs typeface="Arial"/>
              </a:rPr>
              <a:t>SL</a:t>
            </a:r>
            <a:r>
              <a:rPr sz="975" b="1" u="sng" spc="-1" baseline="26758" dirty="0" smtClean="0">
                <a:latin typeface="Arial"/>
                <a:cs typeface="Arial"/>
              </a:rPr>
              <a:t> </a:t>
            </a:r>
            <a:r>
              <a:rPr sz="975" b="1" u="sng" spc="0" baseline="26758" dirty="0" smtClean="0">
                <a:latin typeface="Arial"/>
                <a:cs typeface="Arial"/>
              </a:rPr>
              <a:t>    </a:t>
            </a:r>
            <a:r>
              <a:rPr sz="975" b="1" u="sng" spc="75" baseline="26758" dirty="0" smtClean="0">
                <a:latin typeface="Arial"/>
                <a:cs typeface="Arial"/>
              </a:rPr>
              <a:t> </a:t>
            </a:r>
            <a:r>
              <a:rPr sz="975" b="1" u="sng" spc="-5" baseline="26758" dirty="0" smtClean="0">
                <a:latin typeface="Arial"/>
                <a:cs typeface="Arial"/>
              </a:rPr>
              <a:t>m</a:t>
            </a:r>
            <a:r>
              <a:rPr sz="975" b="1" u="sng" spc="-1" baseline="26758" dirty="0" smtClean="0">
                <a:latin typeface="Arial"/>
                <a:cs typeface="Arial"/>
              </a:rPr>
              <a:t> </a:t>
            </a:r>
            <a:r>
              <a:rPr sz="975" b="1" u="sng" spc="-14" baseline="26758" dirty="0" smtClean="0">
                <a:latin typeface="Arial"/>
                <a:cs typeface="Arial"/>
              </a:rPr>
              <a:t> </a:t>
            </a:r>
            <a:r>
              <a:rPr sz="975" b="1" spc="19" baseline="26758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⎟</a:t>
            </a:r>
            <a:r>
              <a:rPr sz="1550" spc="-119" dirty="0" smtClean="0">
                <a:latin typeface="Times New Roman"/>
                <a:cs typeface="Times New Roman"/>
              </a:rPr>
              <a:t> </a:t>
            </a:r>
            <a:r>
              <a:rPr sz="1550" u="sng" spc="-3" dirty="0" smtClean="0">
                <a:latin typeface="Symbol"/>
                <a:cs typeface="Symbol"/>
              </a:rPr>
              <a:t></a:t>
            </a:r>
            <a:r>
              <a:rPr sz="1550" u="sng" spc="0" dirty="0" smtClean="0">
                <a:latin typeface="Times New Roman"/>
                <a:cs typeface="Times New Roman"/>
              </a:rPr>
              <a:t>	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94825" y="6697919"/>
            <a:ext cx="575955" cy="245084"/>
          </a:xfrm>
          <a:prstGeom prst="rect">
            <a:avLst/>
          </a:prstGeom>
        </p:spPr>
        <p:txBody>
          <a:bodyPr wrap="square" lIns="0" tIns="11906" rIns="0" bIns="0" rtlCol="0">
            <a:noAutofit/>
          </a:bodyPr>
          <a:lstStyle/>
          <a:p>
            <a:pPr marL="12700">
              <a:lnSpc>
                <a:spcPts val="1875"/>
              </a:lnSpc>
            </a:pP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6" dirty="0" smtClean="0">
                <a:latin typeface="Arial"/>
                <a:cs typeface="Arial"/>
              </a:rPr>
              <a:t>G</a:t>
            </a:r>
            <a:r>
              <a:rPr sz="1350" spc="0" baseline="39301" dirty="0" smtClean="0">
                <a:latin typeface="Symbol"/>
                <a:cs typeface="Symbol"/>
              </a:rPr>
              <a:t></a:t>
            </a:r>
            <a:r>
              <a:rPr sz="1350" spc="0" baseline="41871" dirty="0" smtClean="0">
                <a:latin typeface="Times New Roman"/>
                <a:cs typeface="Times New Roman"/>
              </a:rPr>
              <a:t>  </a:t>
            </a:r>
            <a:r>
              <a:rPr sz="1350" spc="-100" baseline="41871" dirty="0" smtClean="0">
                <a:latin typeface="Times New Roman"/>
                <a:cs typeface="Times New Roman"/>
              </a:rPr>
              <a:t> </a:t>
            </a:r>
            <a:r>
              <a:rPr sz="1550" spc="-8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81660" y="6719134"/>
            <a:ext cx="162515" cy="221841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43955" y="6820478"/>
            <a:ext cx="130103" cy="221841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⎜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17329" y="6820477"/>
            <a:ext cx="1222743" cy="272646"/>
          </a:xfrm>
          <a:prstGeom prst="rect">
            <a:avLst/>
          </a:prstGeom>
        </p:spPr>
        <p:txBody>
          <a:bodyPr wrap="square" lIns="0" tIns="13303" rIns="0" bIns="0" rtlCol="0">
            <a:noAutofit/>
          </a:bodyPr>
          <a:lstStyle/>
          <a:p>
            <a:pPr marL="12700">
              <a:lnSpc>
                <a:spcPts val="2095"/>
              </a:lnSpc>
            </a:pPr>
            <a:r>
              <a:rPr sz="1550" b="1" spc="-50" dirty="0" smtClean="0">
                <a:latin typeface="Arial"/>
                <a:cs typeface="Arial"/>
              </a:rPr>
              <a:t>3</a:t>
            </a:r>
            <a:r>
              <a:rPr sz="1550" b="1" spc="-129" dirty="0" smtClean="0">
                <a:latin typeface="Arial"/>
                <a:cs typeface="Arial"/>
              </a:rPr>
              <a:t>L</a:t>
            </a:r>
            <a:r>
              <a:rPr sz="1350" b="1" spc="0" baseline="38650" dirty="0" smtClean="0">
                <a:latin typeface="Arial"/>
                <a:cs typeface="Arial"/>
              </a:rPr>
              <a:t>2        </a:t>
            </a:r>
            <a:r>
              <a:rPr sz="1350" b="1" spc="201" baseline="38650" dirty="0" smtClean="0">
                <a:latin typeface="Arial"/>
                <a:cs typeface="Arial"/>
              </a:rPr>
              <a:t> </a:t>
            </a:r>
            <a:r>
              <a:rPr sz="2325" spc="0" baseline="10532" dirty="0" smtClean="0">
                <a:latin typeface="Symbol"/>
                <a:cs typeface="Symbol"/>
              </a:rPr>
              <a:t>⎟</a:t>
            </a:r>
            <a:r>
              <a:rPr sz="2325" spc="-69" baseline="11221" dirty="0" smtClean="0">
                <a:latin typeface="Times New Roman"/>
                <a:cs typeface="Times New Roman"/>
              </a:rPr>
              <a:t> </a:t>
            </a:r>
            <a:r>
              <a:rPr sz="1550" b="1" spc="54" dirty="0" smtClean="0">
                <a:latin typeface="Arial"/>
                <a:cs typeface="Arial"/>
              </a:rPr>
              <a:t>(</a:t>
            </a: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84" dirty="0" smtClean="0">
                <a:latin typeface="Arial"/>
                <a:cs typeface="Arial"/>
              </a:rPr>
              <a:t>T</a:t>
            </a:r>
            <a:r>
              <a:rPr sz="1550" b="1" spc="34" dirty="0" smtClean="0">
                <a:latin typeface="Arial"/>
                <a:cs typeface="Arial"/>
              </a:rPr>
              <a:t>)</a:t>
            </a:r>
            <a:r>
              <a:rPr sz="1350" b="1" spc="0" baseline="38650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57613" y="6849979"/>
            <a:ext cx="191923" cy="243144"/>
          </a:xfrm>
          <a:prstGeom prst="rect">
            <a:avLst/>
          </a:prstGeom>
        </p:spPr>
        <p:txBody>
          <a:bodyPr wrap="square" lIns="0" tIns="11811" rIns="0" bIns="0" rtlCol="0">
            <a:noAutofit/>
          </a:bodyPr>
          <a:lstStyle/>
          <a:p>
            <a:pPr marL="12700">
              <a:lnSpc>
                <a:spcPts val="1860"/>
              </a:lnSpc>
            </a:pPr>
            <a:r>
              <a:rPr sz="1550" b="1" spc="17" dirty="0" smtClean="0">
                <a:latin typeface="Arial"/>
                <a:cs typeface="Arial"/>
              </a:rPr>
              <a:t>)</a:t>
            </a:r>
            <a:r>
              <a:rPr sz="1350" b="1" spc="17" baseline="41871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83828" y="6869254"/>
            <a:ext cx="513532" cy="223869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-8" dirty="0" smtClean="0">
                <a:latin typeface="Arial"/>
                <a:cs typeface="Arial"/>
              </a:rPr>
              <a:t>3</a:t>
            </a:r>
            <a:r>
              <a:rPr sz="1550" b="1" spc="43" dirty="0" smtClean="0">
                <a:latin typeface="Arial"/>
                <a:cs typeface="Arial"/>
              </a:rPr>
              <a:t>(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-12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43960" y="6946976"/>
            <a:ext cx="130103" cy="221841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⎝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00270" y="6946976"/>
            <a:ext cx="130103" cy="221841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⎠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51728" y="6987141"/>
            <a:ext cx="119017" cy="139988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2872" y="7685170"/>
            <a:ext cx="6229360" cy="494488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78" dirty="0" smtClean="0">
                <a:latin typeface="Times New Roman"/>
                <a:cs typeface="Times New Roman"/>
              </a:rPr>
              <a:t>The size of r* is reduced by greater undercooling (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78" dirty="0" smtClean="0">
                <a:latin typeface="Times New Roman"/>
                <a:cs typeface="Times New Roman"/>
              </a:rPr>
              <a:t>T), this  means that</a:t>
            </a:r>
            <a:endParaRPr sz="1500">
              <a:latin typeface="Times New Roman"/>
              <a:cs typeface="Times New Roman"/>
            </a:endParaRPr>
          </a:p>
          <a:p>
            <a:pPr marL="383037" marR="28871">
              <a:lnSpc>
                <a:spcPct val="95825"/>
              </a:lnSpc>
              <a:spcBef>
                <a:spcPts val="361"/>
              </a:spcBef>
            </a:pPr>
            <a:r>
              <a:rPr sz="1500" spc="20" dirty="0" smtClean="0">
                <a:latin typeface="Times New Roman"/>
                <a:cs typeface="Times New Roman"/>
              </a:rPr>
              <a:t>smaller  nuclei  are  able  to  grow.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2872" y="8306962"/>
            <a:ext cx="6371276" cy="219479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83" dirty="0" smtClean="0">
                <a:latin typeface="Times New Roman"/>
                <a:cs typeface="Times New Roman"/>
              </a:rPr>
              <a:t>Without</a:t>
            </a:r>
            <a:r>
              <a:rPr sz="1500" spc="154" dirty="0" smtClean="0">
                <a:latin typeface="Times New Roman"/>
                <a:cs typeface="Times New Roman"/>
              </a:rPr>
              <a:t> </a:t>
            </a:r>
            <a:r>
              <a:rPr sz="1500" spc="86" dirty="0" smtClean="0">
                <a:latin typeface="Times New Roman"/>
                <a:cs typeface="Times New Roman"/>
              </a:rPr>
              <a:t>unde</a:t>
            </a:r>
            <a:r>
              <a:rPr sz="1500" spc="31" dirty="0" smtClean="0">
                <a:latin typeface="Times New Roman"/>
                <a:cs typeface="Times New Roman"/>
              </a:rPr>
              <a:t>r</a:t>
            </a:r>
            <a:r>
              <a:rPr sz="1500" spc="72" dirty="0" smtClean="0">
                <a:latin typeface="Times New Roman"/>
                <a:cs typeface="Times New Roman"/>
              </a:rPr>
              <a:t>cooling,</a:t>
            </a:r>
            <a:r>
              <a:rPr sz="1500" spc="241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the </a:t>
            </a:r>
            <a:r>
              <a:rPr sz="1500" spc="138" dirty="0" smtClean="0">
                <a:latin typeface="Times New Roman"/>
                <a:cs typeface="Times New Roman"/>
              </a:rPr>
              <a:t> </a:t>
            </a:r>
            <a:r>
              <a:rPr sz="1500" spc="80" dirty="0" smtClean="0">
                <a:latin typeface="Times New Roman"/>
                <a:cs typeface="Times New Roman"/>
              </a:rPr>
              <a:t>nucleation</a:t>
            </a:r>
            <a:r>
              <a:rPr sz="1500" spc="164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will</a:t>
            </a:r>
            <a:r>
              <a:rPr sz="1500" spc="38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not </a:t>
            </a:r>
            <a:r>
              <a:rPr sz="1500" spc="162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sta</a:t>
            </a:r>
            <a:r>
              <a:rPr sz="1500" spc="44" dirty="0" smtClean="0">
                <a:latin typeface="Times New Roman"/>
                <a:cs typeface="Times New Roman"/>
              </a:rPr>
              <a:t>r</a:t>
            </a:r>
            <a:r>
              <a:rPr sz="1500" spc="0" dirty="0" smtClean="0">
                <a:latin typeface="Times New Roman"/>
                <a:cs typeface="Times New Roman"/>
              </a:rPr>
              <a:t>t </a:t>
            </a:r>
            <a:r>
              <a:rPr sz="1500" spc="218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(if</a:t>
            </a:r>
            <a:r>
              <a:rPr sz="1500" spc="56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0" dirty="0" smtClean="0">
                <a:latin typeface="Times New Roman"/>
                <a:cs typeface="Times New Roman"/>
              </a:rPr>
              <a:t>T</a:t>
            </a:r>
            <a:r>
              <a:rPr sz="1500" spc="55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=</a:t>
            </a:r>
            <a:r>
              <a:rPr sz="1500" spc="350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Times New Roman"/>
                <a:cs typeface="Times New Roman"/>
              </a:rPr>
              <a:t>0,</a:t>
            </a:r>
            <a:r>
              <a:rPr sz="1500" spc="188" dirty="0" smtClean="0">
                <a:latin typeface="Times New Roman"/>
                <a:cs typeface="Times New Roman"/>
              </a:rPr>
              <a:t> </a:t>
            </a:r>
            <a:r>
              <a:rPr sz="1500" spc="121" dirty="0" smtClean="0">
                <a:latin typeface="Times New Roman"/>
                <a:cs typeface="Times New Roman"/>
              </a:rPr>
              <a:t>then</a:t>
            </a:r>
            <a:r>
              <a:rPr sz="1500" spc="154" dirty="0" smtClean="0">
                <a:latin typeface="Times New Roman"/>
                <a:cs typeface="Times New Roman"/>
              </a:rPr>
              <a:t> </a:t>
            </a:r>
            <a:r>
              <a:rPr sz="1500" spc="-37" dirty="0" smtClean="0">
                <a:latin typeface="Times New Roman"/>
                <a:cs typeface="Times New Roman"/>
              </a:rPr>
              <a:t>r*</a:t>
            </a:r>
            <a:r>
              <a:rPr sz="1500" spc="175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56921" y="8307416"/>
            <a:ext cx="315125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31" dirty="0" smtClean="0">
                <a:latin typeface="Times New Roman"/>
                <a:cs typeface="Times New Roman"/>
              </a:rPr>
              <a:t>∞).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2891" y="8997327"/>
            <a:ext cx="6368558" cy="494488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54" dirty="0" smtClean="0">
                <a:latin typeface="Times New Roman"/>
                <a:cs typeface="Times New Roman"/>
              </a:rPr>
              <a:t>The nucleation barrier 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54" dirty="0" smtClean="0">
                <a:latin typeface="Times New Roman"/>
                <a:cs typeface="Times New Roman"/>
              </a:rPr>
              <a:t>G* is also  inversely  related to 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54" dirty="0" smtClean="0">
                <a:latin typeface="Times New Roman"/>
                <a:cs typeface="Times New Roman"/>
              </a:rPr>
              <a:t>T: the nucleation</a:t>
            </a:r>
            <a:endParaRPr sz="1500">
              <a:latin typeface="Times New Roman"/>
              <a:cs typeface="Times New Roman"/>
            </a:endParaRPr>
          </a:p>
          <a:p>
            <a:pPr marL="383018" marR="28871">
              <a:lnSpc>
                <a:spcPct val="95825"/>
              </a:lnSpc>
              <a:spcBef>
                <a:spcPts val="361"/>
              </a:spcBef>
            </a:pPr>
            <a:r>
              <a:rPr sz="1500" spc="72" dirty="0" smtClean="0">
                <a:latin typeface="Times New Roman"/>
                <a:cs typeface="Times New Roman"/>
              </a:rPr>
              <a:t>barrier  decreases as the  undercooling increases.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87017" y="10077542"/>
            <a:ext cx="159816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6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5118" y="3066288"/>
            <a:ext cx="449524" cy="242315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6867">
              <a:lnSpc>
                <a:spcPts val="1660"/>
              </a:lnSpc>
            </a:pPr>
            <a:r>
              <a:rPr sz="1550" b="1" spc="9" dirty="0" smtClean="0">
                <a:latin typeface="Arial"/>
                <a:cs typeface="Arial"/>
              </a:rPr>
              <a:t>d</a:t>
            </a: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25118" y="3308604"/>
            <a:ext cx="433577" cy="242316"/>
          </a:xfrm>
          <a:prstGeom prst="rect">
            <a:avLst/>
          </a:prstGeom>
        </p:spPr>
        <p:txBody>
          <a:bodyPr wrap="square" lIns="0" tIns="29591" rIns="0" bIns="0" rtlCol="0">
            <a:noAutofit/>
          </a:bodyPr>
          <a:lstStyle/>
          <a:p>
            <a:pPr marL="100593">
              <a:lnSpc>
                <a:spcPts val="1760"/>
              </a:lnSpc>
            </a:pPr>
            <a:r>
              <a:rPr sz="1550" b="1" dirty="0" smtClean="0">
                <a:latin typeface="Arial"/>
                <a:cs typeface="Arial"/>
              </a:rPr>
              <a:t>dr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8" name="object 8"/>
          <p:cNvSpPr txBox="1"/>
          <p:nvPr/>
        </p:nvSpPr>
        <p:spPr>
          <a:xfrm>
            <a:off x="4093464" y="5784846"/>
            <a:ext cx="922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294917" y="5784846"/>
            <a:ext cx="759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788920" y="6675622"/>
            <a:ext cx="5242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417775" y="6675622"/>
            <a:ext cx="1179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866388" y="6675622"/>
            <a:ext cx="4533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424370" y="6675622"/>
            <a:ext cx="1468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821936" y="6712953"/>
            <a:ext cx="4998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1217" y="1259582"/>
            <a:ext cx="6352793" cy="2311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1217" y="3557011"/>
            <a:ext cx="6352793" cy="93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8015" y="5500112"/>
            <a:ext cx="3880865" cy="26852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77233" y="5497064"/>
            <a:ext cx="3477005" cy="25443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51914" y="522437"/>
            <a:ext cx="1971652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Homogeneous</a:t>
            </a:r>
            <a:endParaRPr sz="2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33299" y="522437"/>
            <a:ext cx="1468821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Nucleation</a:t>
            </a:r>
            <a:endParaRPr sz="21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10348" y="522437"/>
            <a:ext cx="432218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(V)</a:t>
            </a:r>
            <a:endParaRPr sz="21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5094" y="4772498"/>
            <a:ext cx="332580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33" dirty="0" smtClean="0">
                <a:latin typeface="Times New Roman"/>
                <a:cs typeface="Times New Roman"/>
              </a:rPr>
              <a:t>For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9719" y="4772498"/>
            <a:ext cx="388306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-13" dirty="0" smtClean="0">
                <a:latin typeface="Times New Roman"/>
                <a:cs typeface="Times New Roman"/>
              </a:rPr>
              <a:t>FCC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0147" y="4772044"/>
            <a:ext cx="1536096" cy="21787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62" dirty="0" smtClean="0">
                <a:latin typeface="Times New Roman"/>
                <a:cs typeface="Times New Roman"/>
              </a:rPr>
              <a:t>Copper, r*</a:t>
            </a:r>
            <a:r>
              <a:rPr sz="1500" spc="0" dirty="0" smtClean="0">
                <a:latin typeface="Symbol"/>
                <a:cs typeface="Symbol"/>
              </a:rPr>
              <a:t></a:t>
            </a:r>
            <a:r>
              <a:rPr sz="1500" spc="62" dirty="0" smtClean="0">
                <a:latin typeface="Times New Roman"/>
                <a:cs typeface="Times New Roman"/>
              </a:rPr>
              <a:t>1 nm,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0370" y="4772498"/>
            <a:ext cx="555770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0" dirty="0" smtClean="0">
                <a:latin typeface="Times New Roman"/>
                <a:cs typeface="Times New Roman"/>
              </a:rPr>
              <a:t>which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88301" y="4772498"/>
            <a:ext cx="778594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86" dirty="0" smtClean="0">
                <a:latin typeface="Times New Roman"/>
                <a:cs typeface="Times New Roman"/>
              </a:rPr>
              <a:t>contains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81091" y="4772498"/>
            <a:ext cx="371273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310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66061" y="4772498"/>
            <a:ext cx="287090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33" dirty="0" smtClean="0">
                <a:latin typeface="Times New Roman"/>
                <a:cs typeface="Times New Roman"/>
              </a:rPr>
              <a:t>Cu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65407" y="4772498"/>
            <a:ext cx="585956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115" dirty="0" smtClean="0">
                <a:latin typeface="Times New Roman"/>
                <a:cs typeface="Times New Roman"/>
              </a:rPr>
              <a:t>atoms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64791" y="4772498"/>
            <a:ext cx="212412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36" dirty="0" smtClean="0">
                <a:latin typeface="Times New Roman"/>
                <a:cs typeface="Times New Roman"/>
              </a:rPr>
              <a:t>in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1052" y="4772498"/>
            <a:ext cx="458759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107" dirty="0" smtClean="0">
                <a:latin typeface="Times New Roman"/>
                <a:cs typeface="Times New Roman"/>
              </a:rPr>
              <a:t>each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1972" y="4772498"/>
            <a:ext cx="753401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67" dirty="0" smtClean="0">
                <a:latin typeface="Times New Roman"/>
                <a:cs typeface="Times New Roman"/>
              </a:rPr>
              <a:t>nucleus.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094" y="8647268"/>
            <a:ext cx="5950050" cy="49403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64" dirty="0" smtClean="0">
                <a:latin typeface="Times New Roman"/>
                <a:cs typeface="Times New Roman"/>
              </a:rPr>
              <a:t>A solid  sphere of r will have  a free  energy greater than that  of bulk</a:t>
            </a:r>
            <a:endParaRPr sz="1500">
              <a:latin typeface="Times New Roman"/>
              <a:cs typeface="Times New Roman"/>
            </a:endParaRPr>
          </a:p>
          <a:p>
            <a:pPr marL="12700" marR="28803">
              <a:lnSpc>
                <a:spcPct val="102091"/>
              </a:lnSpc>
              <a:spcBef>
                <a:spcPts val="262"/>
              </a:spcBef>
            </a:pPr>
            <a:r>
              <a:rPr sz="1500" spc="41" dirty="0" smtClean="0">
                <a:latin typeface="Times New Roman"/>
                <a:cs typeface="Times New Roman"/>
              </a:rPr>
              <a:t>solid  by 2</a:t>
            </a:r>
            <a:r>
              <a:rPr sz="1500" spc="0" dirty="0" smtClean="0">
                <a:latin typeface="Symbol"/>
                <a:cs typeface="Symbol"/>
              </a:rPr>
              <a:t></a:t>
            </a:r>
            <a:r>
              <a:rPr sz="1500" spc="41" dirty="0" smtClean="0">
                <a:latin typeface="Times New Roman"/>
                <a:cs typeface="Times New Roman"/>
              </a:rPr>
              <a:t>r per  unit  volume.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7017" y="10077542"/>
            <a:ext cx="159816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7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6971" y="7075165"/>
            <a:ext cx="3466337" cy="2313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13814" y="522437"/>
            <a:ext cx="3966868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0" dirty="0" smtClean="0">
                <a:latin typeface="Arial"/>
                <a:cs typeface="Arial"/>
              </a:rPr>
              <a:t>Homogeneous Nucleation (VI)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014" y="1502000"/>
            <a:ext cx="6212690" cy="2015056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32858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Formation of solid nucleus</a:t>
            </a:r>
            <a:endParaRPr sz="1500">
              <a:latin typeface="Arial"/>
              <a:cs typeface="Arial"/>
            </a:endParaRPr>
          </a:p>
          <a:p>
            <a:pPr marL="383037">
              <a:lnSpc>
                <a:spcPct val="95825"/>
              </a:lnSpc>
              <a:spcBef>
                <a:spcPts val="910"/>
              </a:spcBef>
            </a:pPr>
            <a:r>
              <a:rPr sz="1500" spc="-1" dirty="0" smtClean="0">
                <a:latin typeface="Arial"/>
                <a:cs typeface="Arial"/>
              </a:rPr>
              <a:t>Many small close-packed clusters of atoms (crystalline atomic array)</a:t>
            </a:r>
            <a:endParaRPr sz="1500">
              <a:latin typeface="Arial"/>
              <a:cs typeface="Arial"/>
            </a:endParaRPr>
          </a:p>
          <a:p>
            <a:pPr marL="489726" marR="32858">
              <a:lnSpc>
                <a:spcPct val="95825"/>
              </a:lnSpc>
              <a:spcBef>
                <a:spcPts val="450"/>
              </a:spcBef>
            </a:pPr>
            <a:r>
              <a:rPr sz="1500" spc="-1" dirty="0" smtClean="0">
                <a:latin typeface="Arial"/>
                <a:cs typeface="Arial"/>
              </a:rPr>
              <a:t>present in the liquid</a:t>
            </a:r>
            <a:endParaRPr sz="1500">
              <a:latin typeface="Arial"/>
              <a:cs typeface="Arial"/>
            </a:endParaRPr>
          </a:p>
          <a:p>
            <a:pPr marL="383031" marR="32858">
              <a:lnSpc>
                <a:spcPts val="1772"/>
              </a:lnSpc>
              <a:spcBef>
                <a:spcPts val="993"/>
              </a:spcBef>
            </a:pPr>
            <a:r>
              <a:rPr sz="1500" spc="-1" dirty="0" smtClean="0">
                <a:latin typeface="Arial"/>
                <a:cs typeface="Arial"/>
              </a:rPr>
              <a:t>Total number of atoms in liquid, </a:t>
            </a:r>
            <a:r>
              <a:rPr sz="1500" b="1" spc="-1" dirty="0" smtClean="0">
                <a:latin typeface="Arial"/>
                <a:cs typeface="Arial"/>
              </a:rPr>
              <a:t>n</a:t>
            </a:r>
            <a:r>
              <a:rPr sz="1500" b="1" spc="-1" baseline="-20291" dirty="0" smtClean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383031" marR="32858">
              <a:lnSpc>
                <a:spcPts val="1772"/>
              </a:lnSpc>
              <a:spcBef>
                <a:spcPts val="749"/>
              </a:spcBef>
            </a:pPr>
            <a:r>
              <a:rPr sz="1500" spc="-1" dirty="0" smtClean="0">
                <a:latin typeface="Arial"/>
                <a:cs typeface="Arial"/>
              </a:rPr>
              <a:t>The number of spherical clusters of radius r, </a:t>
            </a:r>
            <a:r>
              <a:rPr sz="1500" b="1" spc="-1" dirty="0" smtClean="0">
                <a:latin typeface="Arial"/>
                <a:cs typeface="Arial"/>
              </a:rPr>
              <a:t>n</a:t>
            </a:r>
            <a:r>
              <a:rPr sz="1500" b="1" spc="-1" baseline="-20291" dirty="0" smtClean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  <a:p>
            <a:pPr marL="3791458" marR="32858">
              <a:lnSpc>
                <a:spcPts val="2025"/>
              </a:lnSpc>
              <a:spcBef>
                <a:spcPts val="699"/>
              </a:spcBef>
            </a:pPr>
            <a:r>
              <a:rPr sz="1550" u="sng" spc="34" dirty="0" smtClean="0">
                <a:latin typeface="Symbol"/>
                <a:cs typeface="Symbol"/>
              </a:rPr>
              <a:t>Δ</a:t>
            </a:r>
            <a:r>
              <a:rPr sz="1550" b="1" u="sng" spc="-5" dirty="0" smtClean="0">
                <a:latin typeface="Arial"/>
                <a:cs typeface="Arial"/>
              </a:rPr>
              <a:t>G</a:t>
            </a:r>
            <a:r>
              <a:rPr sz="1350" b="1" u="sng" spc="-5" baseline="-25767" dirty="0" smtClean="0">
                <a:latin typeface="Arial"/>
                <a:cs typeface="Arial"/>
              </a:rPr>
              <a:t>r </a:t>
            </a:r>
            <a:r>
              <a:rPr sz="2325" b="1" spc="-5" baseline="-37403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33944" y="3293186"/>
            <a:ext cx="1213627" cy="223868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24" dirty="0" smtClean="0">
                <a:latin typeface="Arial"/>
                <a:cs typeface="Arial"/>
              </a:rPr>
              <a:t>n 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-18" dirty="0" smtClean="0">
                <a:latin typeface="Times New Roman"/>
                <a:cs typeface="Times New Roman"/>
              </a:rPr>
              <a:t> </a:t>
            </a:r>
            <a:r>
              <a:rPr sz="1550" b="1" spc="24" dirty="0" smtClean="0">
                <a:latin typeface="Arial"/>
                <a:cs typeface="Arial"/>
              </a:rPr>
              <a:t>n  exp(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52832" y="3411068"/>
            <a:ext cx="87181" cy="139988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6687" y="3411068"/>
            <a:ext cx="106316" cy="139988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3540" y="3446091"/>
            <a:ext cx="284111" cy="221841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6886" y="3805828"/>
            <a:ext cx="4545127" cy="496018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>
              <a:lnSpc>
                <a:spcPts val="1905"/>
              </a:lnSpc>
            </a:pP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2250" b="1" spc="0" baseline="7730" dirty="0" smtClean="0">
                <a:latin typeface="Arial"/>
                <a:cs typeface="Arial"/>
              </a:rPr>
              <a:t>G</a:t>
            </a:r>
            <a:r>
              <a:rPr sz="1500" b="1" spc="0" baseline="-11595" dirty="0" smtClean="0">
                <a:latin typeface="Arial"/>
                <a:cs typeface="Arial"/>
              </a:rPr>
              <a:t>r</a:t>
            </a:r>
            <a:r>
              <a:rPr sz="1500" b="1" spc="134" baseline="-11595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: the</a:t>
            </a:r>
            <a:r>
              <a:rPr sz="2250" spc="-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excess</a:t>
            </a:r>
            <a:r>
              <a:rPr sz="2250" spc="-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free</a:t>
            </a:r>
            <a:r>
              <a:rPr sz="2250" spc="-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energy</a:t>
            </a:r>
            <a:r>
              <a:rPr sz="2250" spc="-19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associated</a:t>
            </a:r>
            <a:r>
              <a:rPr sz="2250" spc="400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with</a:t>
            </a:r>
            <a:r>
              <a:rPr sz="2250" spc="-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cluste</a:t>
            </a:r>
            <a:r>
              <a:rPr sz="2250" spc="-84" baseline="7730" dirty="0" smtClean="0">
                <a:latin typeface="Arial"/>
                <a:cs typeface="Arial"/>
              </a:rPr>
              <a:t>r</a:t>
            </a:r>
            <a:r>
              <a:rPr sz="2250" spc="3" baseline="7730" dirty="0" smtClean="0">
                <a:latin typeface="Arial"/>
                <a:cs typeface="Arial"/>
              </a:rPr>
              <a:t>,</a:t>
            </a:r>
            <a:endParaRPr sz="1500">
              <a:latin typeface="Arial"/>
              <a:cs typeface="Arial"/>
            </a:endParaRPr>
          </a:p>
          <a:p>
            <a:pPr marL="12700" marR="34366">
              <a:lnSpc>
                <a:spcPct val="95825"/>
              </a:lnSpc>
              <a:spcBef>
                <a:spcPts val="114"/>
              </a:spcBef>
            </a:pPr>
            <a:r>
              <a:rPr sz="1500" b="1" spc="0" dirty="0" smtClean="0">
                <a:latin typeface="Arial"/>
                <a:cs typeface="Arial"/>
              </a:rPr>
              <a:t>k </a:t>
            </a:r>
            <a:r>
              <a:rPr sz="1500" spc="0" dirty="0" smtClean="0">
                <a:latin typeface="Arial"/>
                <a:cs typeface="Arial"/>
              </a:rPr>
              <a:t>: Boltzmann constant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6326" y="4541618"/>
            <a:ext cx="6202122" cy="1404623"/>
          </a:xfrm>
          <a:prstGeom prst="rect">
            <a:avLst/>
          </a:prstGeom>
        </p:spPr>
        <p:txBody>
          <a:bodyPr wrap="square" lIns="0" tIns="11969" rIns="0" bIns="0" rtlCol="0">
            <a:noAutofit/>
          </a:bodyPr>
          <a:lstStyle/>
          <a:p>
            <a:pPr marL="12719" marR="22753">
              <a:lnSpc>
                <a:spcPts val="1885"/>
              </a:lnSpc>
            </a:pPr>
            <a:r>
              <a:rPr sz="2250" spc="-2" baseline="7730" dirty="0" smtClean="0">
                <a:latin typeface="Arial"/>
                <a:cs typeface="Arial"/>
              </a:rPr>
              <a:t>For a liquid above T</a:t>
            </a:r>
            <a:r>
              <a:rPr sz="1500" spc="-2" baseline="-11595" dirty="0" smtClean="0">
                <a:latin typeface="Arial"/>
                <a:cs typeface="Arial"/>
              </a:rPr>
              <a:t>m </a:t>
            </a:r>
            <a:r>
              <a:rPr sz="2250" spc="-2" baseline="7730" dirty="0" smtClean="0">
                <a:latin typeface="Arial"/>
                <a:cs typeface="Arial"/>
              </a:rPr>
              <a:t>, this relationship applied for all values of </a:t>
            </a:r>
            <a:r>
              <a:rPr sz="2250" b="1" spc="-2" baseline="7730" dirty="0" smtClean="0">
                <a:latin typeface="Arial"/>
                <a:cs typeface="Arial"/>
              </a:rPr>
              <a:t>r,</a:t>
            </a:r>
            <a:endParaRPr sz="1500">
              <a:latin typeface="Arial"/>
              <a:cs typeface="Arial"/>
            </a:endParaRPr>
          </a:p>
          <a:p>
            <a:pPr marL="12719" marR="22753">
              <a:lnSpc>
                <a:spcPct val="95825"/>
              </a:lnSpc>
              <a:spcBef>
                <a:spcPts val="115"/>
              </a:spcBef>
            </a:pPr>
            <a:r>
              <a:rPr sz="1500" spc="-1" dirty="0" smtClean="0">
                <a:latin typeface="Arial"/>
                <a:cs typeface="Arial"/>
              </a:rPr>
              <a:t>but for a solid, the relationship only applied for </a:t>
            </a:r>
            <a:r>
              <a:rPr sz="1500" b="1" spc="-1" dirty="0" smtClean="0">
                <a:latin typeface="Arial"/>
                <a:cs typeface="Arial"/>
              </a:rPr>
              <a:t>r ≤ r*</a:t>
            </a:r>
            <a:endParaRPr sz="1500">
              <a:latin typeface="Arial"/>
              <a:cs typeface="Arial"/>
            </a:endParaRPr>
          </a:p>
          <a:p>
            <a:pPr marL="12712" indent="-12">
              <a:lnSpc>
                <a:spcPts val="1803"/>
              </a:lnSpc>
              <a:spcBef>
                <a:spcPts val="994"/>
              </a:spcBef>
            </a:pPr>
            <a:r>
              <a:rPr sz="1500" dirty="0" smtClean="0">
                <a:latin typeface="Arial"/>
                <a:cs typeface="Arial"/>
              </a:rPr>
              <a:t>Since</a:t>
            </a:r>
            <a:r>
              <a:rPr sz="1500" spc="-9" dirty="0" smtClean="0">
                <a:latin typeface="Arial"/>
                <a:cs typeface="Arial"/>
              </a:rPr>
              <a:t> </a:t>
            </a:r>
            <a:r>
              <a:rPr sz="1500" spc="-14" dirty="0" smtClean="0">
                <a:latin typeface="Times New Roman"/>
                <a:cs typeface="Times New Roman"/>
              </a:rPr>
              <a:t>n</a:t>
            </a:r>
            <a:r>
              <a:rPr sz="1500" spc="0" baseline="-20291" dirty="0" smtClean="0">
                <a:latin typeface="Times New Roman"/>
                <a:cs typeface="Times New Roman"/>
              </a:rPr>
              <a:t>r </a:t>
            </a:r>
            <a:r>
              <a:rPr sz="1500" spc="104" baseline="-20291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decreases</a:t>
            </a:r>
            <a:r>
              <a:rPr sz="1500" spc="-1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exponentially</a:t>
            </a:r>
            <a:r>
              <a:rPr sz="1500" spc="-1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with </a:t>
            </a: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1500" b="1" spc="0" dirty="0" smtClean="0">
                <a:latin typeface="Arial"/>
                <a:cs typeface="Arial"/>
              </a:rPr>
              <a:t>G</a:t>
            </a:r>
            <a:r>
              <a:rPr sz="1500" b="1" spc="0" baseline="-20291" dirty="0" smtClean="0">
                <a:latin typeface="Arial"/>
                <a:cs typeface="Arial"/>
              </a:rPr>
              <a:t>r</a:t>
            </a:r>
            <a:r>
              <a:rPr sz="1500" b="1" spc="141" baseline="-20291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(which</a:t>
            </a:r>
            <a:r>
              <a:rPr sz="1500" spc="-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itself</a:t>
            </a:r>
            <a:r>
              <a:rPr sz="1500" spc="-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increases</a:t>
            </a:r>
            <a:r>
              <a:rPr sz="1500" spc="-1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rapidly </a:t>
            </a:r>
            <a:endParaRPr sz="1500">
              <a:latin typeface="Arial"/>
              <a:cs typeface="Arial"/>
            </a:endParaRPr>
          </a:p>
          <a:p>
            <a:pPr marL="12712">
              <a:lnSpc>
                <a:spcPts val="1724"/>
              </a:lnSpc>
              <a:spcBef>
                <a:spcPts val="563"/>
              </a:spcBef>
            </a:pPr>
            <a:r>
              <a:rPr sz="1500" spc="-1" dirty="0" smtClean="0">
                <a:latin typeface="Arial"/>
                <a:cs typeface="Arial"/>
              </a:rPr>
              <a:t>with r), the probability of finding a given cluster decreases very rapidly as</a:t>
            </a:r>
            <a:endParaRPr sz="1500">
              <a:latin typeface="Arial"/>
              <a:cs typeface="Arial"/>
            </a:endParaRPr>
          </a:p>
          <a:p>
            <a:pPr marL="12712" marR="22753">
              <a:lnSpc>
                <a:spcPct val="95825"/>
              </a:lnSpc>
              <a:spcBef>
                <a:spcPts val="450"/>
              </a:spcBef>
            </a:pPr>
            <a:r>
              <a:rPr sz="1500" spc="0" dirty="0" smtClean="0">
                <a:latin typeface="Arial"/>
                <a:cs typeface="Arial"/>
              </a:rPr>
              <a:t>the cluster size increases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0026" y="6081670"/>
            <a:ext cx="5776773" cy="499310"/>
          </a:xfrm>
          <a:prstGeom prst="rect">
            <a:avLst/>
          </a:prstGeom>
        </p:spPr>
        <p:txBody>
          <a:bodyPr wrap="square" lIns="0" tIns="12287" rIns="0" bIns="0" rtlCol="0">
            <a:noAutofit/>
          </a:bodyPr>
          <a:lstStyle/>
          <a:p>
            <a:pPr marL="12701">
              <a:lnSpc>
                <a:spcPts val="1935"/>
              </a:lnSpc>
            </a:pPr>
            <a:r>
              <a:rPr sz="1500" spc="8" dirty="0" smtClean="0">
                <a:latin typeface="Arial"/>
                <a:cs typeface="Arial"/>
              </a:rPr>
              <a:t>for example) at T</a:t>
            </a:r>
            <a:r>
              <a:rPr sz="1500" spc="8" baseline="-11595" dirty="0" smtClean="0">
                <a:latin typeface="Arial"/>
                <a:cs typeface="Arial"/>
              </a:rPr>
              <a:t>m</a:t>
            </a:r>
            <a:r>
              <a:rPr sz="1500" spc="8" dirty="0" smtClean="0">
                <a:latin typeface="Arial"/>
                <a:cs typeface="Arial"/>
              </a:rPr>
              <a:t>, Cu (10</a:t>
            </a:r>
            <a:r>
              <a:rPr sz="1500" spc="8" baseline="37684" dirty="0" smtClean="0">
                <a:latin typeface="Arial"/>
                <a:cs typeface="Arial"/>
              </a:rPr>
              <a:t>20 </a:t>
            </a:r>
            <a:r>
              <a:rPr sz="1500" spc="8" dirty="0" smtClean="0">
                <a:latin typeface="Arial"/>
                <a:cs typeface="Arial"/>
              </a:rPr>
              <a:t>atoms/mm</a:t>
            </a:r>
            <a:r>
              <a:rPr sz="1500" spc="8" baseline="37684" dirty="0" smtClean="0">
                <a:latin typeface="Arial"/>
                <a:cs typeface="Arial"/>
              </a:rPr>
              <a:t>3</a:t>
            </a:r>
            <a:r>
              <a:rPr sz="1500" spc="8" dirty="0" smtClean="0">
                <a:latin typeface="Arial"/>
                <a:cs typeface="Arial"/>
              </a:rPr>
              <a:t>) contains ~10</a:t>
            </a:r>
            <a:r>
              <a:rPr sz="1500" spc="8" baseline="37684" dirty="0" smtClean="0">
                <a:latin typeface="Arial"/>
                <a:cs typeface="Arial"/>
              </a:rPr>
              <a:t>15 </a:t>
            </a:r>
            <a:r>
              <a:rPr sz="1500" spc="8" dirty="0" smtClean="0">
                <a:latin typeface="Arial"/>
                <a:cs typeface="Arial"/>
              </a:rPr>
              <a:t>clusters of</a:t>
            </a:r>
            <a:endParaRPr sz="1500">
              <a:latin typeface="Arial"/>
              <a:cs typeface="Arial"/>
            </a:endParaRPr>
          </a:p>
          <a:p>
            <a:pPr marL="12700" marR="34975">
              <a:lnSpc>
                <a:spcPct val="95825"/>
              </a:lnSpc>
              <a:spcBef>
                <a:spcPts val="103"/>
              </a:spcBef>
            </a:pPr>
            <a:r>
              <a:rPr sz="1500" spc="-1" dirty="0" smtClean="0">
                <a:latin typeface="Arial"/>
                <a:cs typeface="Arial"/>
              </a:rPr>
              <a:t>0.3 nm (~10 atoms) and ~10 clusters of 0.6 nm (~100 atoms)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0298" y="7181947"/>
            <a:ext cx="3763288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8803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Maximum size of clusters in the liquid</a:t>
            </a:r>
            <a:endParaRPr sz="1500">
              <a:latin typeface="Arial"/>
              <a:cs typeface="Arial"/>
            </a:endParaRPr>
          </a:p>
          <a:p>
            <a:pPr marL="383037">
              <a:lnSpc>
                <a:spcPct val="95825"/>
              </a:lnSpc>
              <a:spcBef>
                <a:spcPts val="367"/>
              </a:spcBef>
            </a:pPr>
            <a:r>
              <a:rPr sz="1500" spc="-1" dirty="0" smtClean="0">
                <a:latin typeface="Arial"/>
                <a:cs typeface="Arial"/>
              </a:rPr>
              <a:t>increases with decreasing temperature.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00298" y="8009026"/>
            <a:ext cx="2629243" cy="21940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0" dirty="0" smtClean="0">
                <a:latin typeface="Arial"/>
                <a:cs typeface="Arial"/>
              </a:rPr>
              <a:t>Critical nucleus size r*  </a:t>
            </a:r>
            <a:r>
              <a:rPr sz="1500" spc="0" dirty="0" smtClean="0">
                <a:latin typeface="Symbol"/>
                <a:cs typeface="Symbol"/>
              </a:rPr>
              <a:t></a:t>
            </a:r>
            <a:r>
              <a:rPr sz="1500" spc="50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1/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0" dirty="0" smtClean="0">
                <a:latin typeface="Arial"/>
                <a:cs typeface="Arial"/>
              </a:rPr>
              <a:t>T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0629" y="8563454"/>
            <a:ext cx="3541096" cy="769877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0158">
              <a:lnSpc>
                <a:spcPts val="1645"/>
              </a:lnSpc>
            </a:pPr>
            <a:r>
              <a:rPr sz="1500" spc="-3" dirty="0" smtClean="0">
                <a:latin typeface="Arial"/>
                <a:cs typeface="Arial"/>
              </a:rPr>
              <a:t>For supercollings of DTN or greater,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2170"/>
              </a:lnSpc>
              <a:spcBef>
                <a:spcPts val="151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some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clusters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reaches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r*,</a:t>
            </a:r>
            <a:r>
              <a:rPr sz="1500" spc="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and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growing into</a:t>
            </a:r>
            <a:r>
              <a:rPr sz="1500" spc="-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stable</a:t>
            </a:r>
            <a:r>
              <a:rPr sz="1500" spc="-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solid particles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7017" y="10077542"/>
            <a:ext cx="159816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8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 txBox="1"/>
          <p:nvPr/>
        </p:nvSpPr>
        <p:spPr>
          <a:xfrm>
            <a:off x="76200" y="4733518"/>
            <a:ext cx="7402068" cy="1206271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2546604">
              <a:lnSpc>
                <a:spcPts val="1325"/>
              </a:lnSpc>
            </a:pPr>
            <a:r>
              <a:rPr sz="1300" spc="0" dirty="0" smtClean="0">
                <a:latin typeface="Arial"/>
                <a:cs typeface="Arial"/>
              </a:rPr>
              <a:t>(     </a:t>
            </a:r>
            <a:r>
              <a:rPr sz="1300" spc="26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/kT)  </a:t>
            </a:r>
            <a:r>
              <a:rPr sz="1300" spc="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th       </a:t>
            </a:r>
            <a:r>
              <a:rPr sz="1300" spc="59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d       </a:t>
            </a:r>
            <a:r>
              <a:rPr sz="1300" spc="27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 </a:t>
            </a:r>
            <a:r>
              <a:rPr sz="1300" spc="26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b   </a:t>
            </a:r>
            <a:r>
              <a:rPr sz="1300" spc="137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   </a:t>
            </a:r>
            <a:r>
              <a:rPr sz="1300" spc="5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t  </a:t>
            </a:r>
            <a:r>
              <a:rPr sz="1300" spc="1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j</a:t>
            </a:r>
            <a:r>
              <a:rPr sz="1300" spc="357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   </a:t>
            </a:r>
            <a:r>
              <a:rPr sz="1300" spc="337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t    </a:t>
            </a:r>
            <a:r>
              <a:rPr sz="1300" spc="35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t    </a:t>
            </a:r>
            <a:r>
              <a:rPr sz="1300" spc="35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iti  </a:t>
            </a:r>
            <a:r>
              <a:rPr sz="1300" spc="27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l     </a:t>
            </a:r>
            <a:r>
              <a:rPr sz="1300" spc="27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6200" y="5870084"/>
            <a:ext cx="7402068" cy="1257663"/>
          </a:xfrm>
          <a:prstGeom prst="rect">
            <a:avLst/>
          </a:prstGeom>
        </p:spPr>
        <p:txBody>
          <a:bodyPr wrap="square" lIns="0" tIns="10033" rIns="0" bIns="0" rtlCol="0">
            <a:noAutofit/>
          </a:bodyPr>
          <a:lstStyle/>
          <a:p>
            <a:pPr marL="2634262" marR="4603969" algn="ctr">
              <a:lnSpc>
                <a:spcPts val="1580"/>
              </a:lnSpc>
            </a:pPr>
            <a:r>
              <a:rPr sz="1550" b="1" spc="-8" dirty="0" smtClean="0"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6200" y="7083447"/>
            <a:ext cx="7402068" cy="1232258"/>
          </a:xfrm>
          <a:prstGeom prst="rect">
            <a:avLst/>
          </a:prstGeom>
        </p:spPr>
        <p:txBody>
          <a:bodyPr wrap="square" lIns="0" tIns="10191" rIns="0" bIns="0" rtlCol="0">
            <a:noAutofit/>
          </a:bodyPr>
          <a:lstStyle/>
          <a:p>
            <a:pPr marL="2937538" marR="4334638" algn="ctr">
              <a:lnSpc>
                <a:spcPts val="1605"/>
              </a:lnSpc>
            </a:pPr>
            <a:r>
              <a:rPr sz="1550" dirty="0" smtClean="0">
                <a:latin typeface="Symbol"/>
                <a:cs typeface="Symbol"/>
              </a:rPr>
              <a:t>⎢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1731" y="3264403"/>
            <a:ext cx="1951481" cy="306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1731" y="3557773"/>
            <a:ext cx="1951481" cy="1094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6200" y="7127748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92274" y="7133844"/>
            <a:ext cx="437388" cy="0"/>
          </a:xfrm>
          <a:custGeom>
            <a:avLst/>
            <a:gdLst/>
            <a:ahLst/>
            <a:cxnLst/>
            <a:rect l="l" t="t" r="r" b="b"/>
            <a:pathLst>
              <a:path w="437388">
                <a:moveTo>
                  <a:pt x="0" y="0"/>
                </a:moveTo>
                <a:lnTo>
                  <a:pt x="437388" y="0"/>
                </a:lnTo>
              </a:path>
            </a:pathLst>
          </a:custGeom>
          <a:ln w="82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84220" y="7133844"/>
            <a:ext cx="499871" cy="0"/>
          </a:xfrm>
          <a:custGeom>
            <a:avLst/>
            <a:gdLst/>
            <a:ahLst/>
            <a:cxnLst/>
            <a:rect l="l" t="t" r="r" b="b"/>
            <a:pathLst>
              <a:path w="499871">
                <a:moveTo>
                  <a:pt x="0" y="0"/>
                </a:moveTo>
                <a:lnTo>
                  <a:pt x="499871" y="0"/>
                </a:lnTo>
              </a:path>
            </a:pathLst>
          </a:custGeom>
          <a:ln w="82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3923" y="7427971"/>
            <a:ext cx="2950463" cy="20802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0" y="9503664"/>
            <a:ext cx="7402068" cy="1187953"/>
          </a:xfrm>
          <a:custGeom>
            <a:avLst/>
            <a:gdLst/>
            <a:ahLst/>
            <a:cxnLst/>
            <a:rect l="l" t="t" r="r" b="b"/>
            <a:pathLst>
              <a:path w="7402068" h="1187953">
                <a:moveTo>
                  <a:pt x="7402068" y="1187953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3"/>
                </a:lnTo>
                <a:lnTo>
                  <a:pt x="7402068" y="11879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3923" y="9499849"/>
            <a:ext cx="2950463" cy="10378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775714" y="522437"/>
            <a:ext cx="4043083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0" dirty="0" smtClean="0">
                <a:latin typeface="Arial"/>
                <a:cs typeface="Arial"/>
              </a:rPr>
              <a:t>Homogeneous Nucleation (VII)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6014" y="1546196"/>
            <a:ext cx="6742987" cy="1461011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0158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Homogeneous Nucleation Rate</a:t>
            </a:r>
            <a:endParaRPr sz="1500">
              <a:latin typeface="Arial"/>
              <a:cs typeface="Arial"/>
            </a:endParaRPr>
          </a:p>
          <a:p>
            <a:pPr marL="383037" indent="0">
              <a:lnSpc>
                <a:spcPts val="1724"/>
              </a:lnSpc>
              <a:spcBef>
                <a:spcPts val="910"/>
              </a:spcBef>
            </a:pPr>
            <a:r>
              <a:rPr sz="1500" spc="-1" dirty="0" smtClean="0">
                <a:latin typeface="Arial"/>
                <a:cs typeface="Arial"/>
              </a:rPr>
              <a:t>The cluster with a critical radius r* will convert stable nucleus by addition of </a:t>
            </a:r>
            <a:endParaRPr sz="1500">
              <a:latin typeface="Arial"/>
              <a:cs typeface="Arial"/>
            </a:endParaRPr>
          </a:p>
          <a:p>
            <a:pPr marL="383037">
              <a:lnSpc>
                <a:spcPts val="1724"/>
              </a:lnSpc>
              <a:spcBef>
                <a:spcPts val="453"/>
              </a:spcBef>
            </a:pPr>
            <a:r>
              <a:rPr sz="1500" spc="0" dirty="0" smtClean="0">
                <a:latin typeface="Arial"/>
                <a:cs typeface="Arial"/>
              </a:rPr>
              <a:t>a single atom to a critical nucleus</a:t>
            </a:r>
            <a:endParaRPr sz="1500">
              <a:latin typeface="Arial"/>
              <a:cs typeface="Arial"/>
            </a:endParaRPr>
          </a:p>
          <a:p>
            <a:pPr marL="383031" marR="138955" indent="0">
              <a:lnSpc>
                <a:spcPts val="2180"/>
              </a:lnSpc>
              <a:spcBef>
                <a:spcPts val="777"/>
              </a:spcBef>
            </a:pPr>
            <a:r>
              <a:rPr sz="1500" b="1" spc="0" dirty="0" smtClean="0">
                <a:latin typeface="Arial"/>
                <a:cs typeface="Arial"/>
              </a:rPr>
              <a:t>P </a:t>
            </a:r>
            <a:r>
              <a:rPr sz="1500" spc="0" dirty="0" smtClean="0">
                <a:latin typeface="Arial"/>
                <a:cs typeface="Arial"/>
              </a:rPr>
              <a:t>: frequency with which the addition of a single atom to a critical nucleus makes that nucleus is supercritical and able to grow rapidly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40456" y="3155009"/>
            <a:ext cx="325671" cy="348329"/>
          </a:xfrm>
          <a:prstGeom prst="rect">
            <a:avLst/>
          </a:prstGeom>
        </p:spPr>
        <p:txBody>
          <a:bodyPr wrap="square" lIns="0" tIns="17018" rIns="0" bIns="0" rtlCol="0">
            <a:noAutofit/>
          </a:bodyPr>
          <a:lstStyle/>
          <a:p>
            <a:pPr marL="12700">
              <a:lnSpc>
                <a:spcPts val="2680"/>
              </a:lnSpc>
            </a:pPr>
            <a:r>
              <a:rPr sz="2325" b="1" u="sng" spc="89" baseline="29923" dirty="0" smtClean="0">
                <a:latin typeface="Arial"/>
                <a:cs typeface="Arial"/>
              </a:rPr>
              <a:t>1</a:t>
            </a:r>
            <a:r>
              <a:rPr sz="1550" b="1" spc="89" dirty="0" smtClean="0">
                <a:latin typeface="Arial"/>
                <a:cs typeface="Arial"/>
              </a:rPr>
              <a:t>n</a:t>
            </a:r>
            <a:endParaRPr sz="15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36796" y="3152979"/>
            <a:ext cx="487794" cy="501238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325" u="sng" spc="39" baseline="22820" dirty="0" smtClean="0">
                <a:latin typeface="Symbol"/>
                <a:cs typeface="Symbol"/>
              </a:rPr>
              <a:t>Δ</a:t>
            </a:r>
            <a:r>
              <a:rPr sz="2325" b="1" u="sng" spc="-8" baseline="24312" dirty="0" smtClean="0">
                <a:latin typeface="Arial"/>
                <a:cs typeface="Arial"/>
              </a:rPr>
              <a:t>G</a:t>
            </a:r>
            <a:r>
              <a:rPr sz="1350" b="1" u="sng" spc="0" baseline="16104" dirty="0" smtClean="0">
                <a:latin typeface="Arial"/>
                <a:cs typeface="Arial"/>
              </a:rPr>
              <a:t>i</a:t>
            </a:r>
            <a:r>
              <a:rPr sz="1350" b="1" spc="50" baseline="16104" dirty="0" smtClean="0">
                <a:latin typeface="Arial"/>
                <a:cs typeface="Arial"/>
              </a:rPr>
              <a:t> </a:t>
            </a:r>
            <a:r>
              <a:rPr sz="2325" b="1" spc="-5" baseline="-13091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  <a:p>
            <a:pPr marL="50800" marR="48744">
              <a:lnSpc>
                <a:spcPts val="1385"/>
              </a:lnSpc>
            </a:pPr>
            <a:r>
              <a:rPr sz="1550" b="1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67846" y="3279471"/>
            <a:ext cx="347214" cy="223866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-10" dirty="0" smtClean="0">
                <a:latin typeface="Arial"/>
                <a:cs typeface="Arial"/>
              </a:rPr>
              <a:t>P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74204" y="3279471"/>
            <a:ext cx="865391" cy="223866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</a:t>
            </a:r>
            <a:r>
              <a:rPr sz="1550" spc="52" dirty="0" smtClean="0">
                <a:latin typeface="Times New Roman"/>
                <a:cs typeface="Times New Roman"/>
              </a:rPr>
              <a:t> </a:t>
            </a:r>
            <a:r>
              <a:rPr sz="1550" b="1" spc="28" dirty="0" smtClean="0">
                <a:latin typeface="Arial"/>
                <a:cs typeface="Arial"/>
              </a:rPr>
              <a:t>exp(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91925" y="3397353"/>
            <a:ext cx="112583" cy="139988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31312" y="3432377"/>
            <a:ext cx="164117" cy="221841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00732" y="3773651"/>
            <a:ext cx="4391210" cy="189992"/>
          </a:xfrm>
          <a:prstGeom prst="rect">
            <a:avLst/>
          </a:prstGeom>
        </p:spPr>
        <p:txBody>
          <a:bodyPr wrap="square" lIns="0" tIns="9048" rIns="0" bIns="0" rtlCol="0">
            <a:noAutofit/>
          </a:bodyPr>
          <a:lstStyle/>
          <a:p>
            <a:pPr marL="12700">
              <a:lnSpc>
                <a:spcPts val="1425"/>
              </a:lnSpc>
            </a:pPr>
            <a:r>
              <a:rPr sz="1300" spc="0" dirty="0" smtClean="0">
                <a:latin typeface="Arial"/>
                <a:cs typeface="Arial"/>
              </a:rPr>
              <a:t>1/6  </a:t>
            </a:r>
            <a:r>
              <a:rPr sz="1300" spc="1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:</a:t>
            </a:r>
            <a:r>
              <a:rPr sz="1300" spc="-3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possibility</a:t>
            </a:r>
            <a:r>
              <a:rPr sz="1300" spc="-7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with</a:t>
            </a:r>
            <a:r>
              <a:rPr sz="1300" spc="-23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which</a:t>
            </a:r>
            <a:r>
              <a:rPr sz="1300" spc="-53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atom</a:t>
            </a:r>
            <a:r>
              <a:rPr sz="1300" spc="-28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directs</a:t>
            </a:r>
            <a:r>
              <a:rPr sz="1300" spc="-53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to</a:t>
            </a:r>
            <a:r>
              <a:rPr sz="1300" spc="-1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the</a:t>
            </a:r>
            <a:r>
              <a:rPr sz="1300" spc="-17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L/S</a:t>
            </a:r>
            <a:r>
              <a:rPr sz="1300" spc="-19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interface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00732" y="4010631"/>
            <a:ext cx="207051" cy="662254"/>
          </a:xfrm>
          <a:prstGeom prst="rect">
            <a:avLst/>
          </a:prstGeom>
        </p:spPr>
        <p:txBody>
          <a:bodyPr wrap="square" lIns="0" tIns="10350" rIns="0" bIns="0" rtlCol="0">
            <a:noAutofit/>
          </a:bodyPr>
          <a:lstStyle/>
          <a:p>
            <a:pPr marL="12700">
              <a:lnSpc>
                <a:spcPts val="1630"/>
              </a:lnSpc>
            </a:pPr>
            <a:r>
              <a:rPr sz="1300" dirty="0" smtClean="0">
                <a:latin typeface="Arial"/>
                <a:cs typeface="Arial"/>
              </a:rPr>
              <a:t>n</a:t>
            </a:r>
            <a:r>
              <a:rPr sz="1275" baseline="-10231" dirty="0" smtClean="0">
                <a:latin typeface="Arial"/>
                <a:cs typeface="Arial"/>
              </a:rPr>
              <a:t>L</a:t>
            </a:r>
            <a:endParaRPr sz="850">
              <a:latin typeface="Arial"/>
              <a:cs typeface="Arial"/>
            </a:endParaRPr>
          </a:p>
          <a:p>
            <a:pPr marL="12700" marR="29186">
              <a:lnSpc>
                <a:spcPct val="102091"/>
              </a:lnSpc>
            </a:pPr>
            <a:r>
              <a:rPr sz="1300" dirty="0" smtClean="0"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  <a:p>
            <a:pPr marL="12700" marR="29186">
              <a:lnSpc>
                <a:spcPct val="102091"/>
              </a:lnSpc>
              <a:spcBef>
                <a:spcPts val="270"/>
              </a:spcBef>
            </a:pPr>
            <a:r>
              <a:rPr sz="1300" dirty="0" smtClean="0">
                <a:latin typeface="Symbol"/>
                <a:cs typeface="Symbol"/>
              </a:rPr>
              <a:t>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71064" y="4010634"/>
            <a:ext cx="4721744" cy="663951"/>
          </a:xfrm>
          <a:prstGeom prst="rect">
            <a:avLst/>
          </a:prstGeom>
        </p:spPr>
        <p:txBody>
          <a:bodyPr wrap="square" lIns="0" tIns="9048" rIns="0" bIns="0" rtlCol="0">
            <a:noAutofit/>
          </a:bodyPr>
          <a:lstStyle/>
          <a:p>
            <a:pPr marL="12700" marR="24688">
              <a:lnSpc>
                <a:spcPts val="1425"/>
              </a:lnSpc>
            </a:pPr>
            <a:r>
              <a:rPr sz="1300" spc="-5" dirty="0" smtClean="0">
                <a:latin typeface="Arial"/>
                <a:cs typeface="Arial"/>
              </a:rPr>
              <a:t>: the number of atoms surrounding a critical nucleus</a:t>
            </a:r>
            <a:endParaRPr sz="1300">
              <a:latin typeface="Arial"/>
              <a:cs typeface="Arial"/>
            </a:endParaRPr>
          </a:p>
          <a:p>
            <a:pPr marL="12700" marR="24688">
              <a:lnSpc>
                <a:spcPct val="95825"/>
              </a:lnSpc>
              <a:spcBef>
                <a:spcPts val="298"/>
              </a:spcBef>
            </a:pPr>
            <a:r>
              <a:rPr sz="1300" spc="0" dirty="0" smtClean="0">
                <a:latin typeface="Arial"/>
                <a:cs typeface="Arial"/>
              </a:rPr>
              <a:t>:</a:t>
            </a:r>
            <a:r>
              <a:rPr sz="1300" spc="1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atomic</a:t>
            </a:r>
            <a:r>
              <a:rPr sz="1300" spc="-43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vibration</a:t>
            </a:r>
            <a:r>
              <a:rPr sz="1300" spc="-74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frequency</a:t>
            </a:r>
            <a:r>
              <a:rPr sz="1300" spc="-7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(~kT</a:t>
            </a:r>
            <a:r>
              <a:rPr sz="1300" spc="-4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/</a:t>
            </a:r>
            <a:r>
              <a:rPr sz="1300" spc="1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h,  </a:t>
            </a:r>
            <a:r>
              <a:rPr sz="1300" spc="4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h</a:t>
            </a:r>
            <a:r>
              <a:rPr sz="1300" spc="-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:</a:t>
            </a:r>
            <a:r>
              <a:rPr sz="1300" spc="1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Plank</a:t>
            </a:r>
            <a:r>
              <a:rPr sz="1300" spc="-47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constant)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0"/>
              </a:spcBef>
            </a:pPr>
            <a:r>
              <a:rPr sz="1300" spc="-5" dirty="0" smtClean="0">
                <a:latin typeface="Arial"/>
                <a:cs typeface="Arial"/>
              </a:rPr>
              <a:t>: possibility with which each atom jumps across the L/S interface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00732" y="4719118"/>
            <a:ext cx="4990976" cy="221671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300" spc="-5" dirty="0" smtClean="0">
                <a:latin typeface="Arial"/>
                <a:cs typeface="Arial"/>
              </a:rPr>
              <a:t>exp (-</a:t>
            </a:r>
            <a:r>
              <a:rPr sz="1300" spc="0" dirty="0" smtClean="0">
                <a:latin typeface="Symbol"/>
                <a:cs typeface="Symbol"/>
              </a:rPr>
              <a:t>Δ</a:t>
            </a:r>
            <a:r>
              <a:rPr sz="1300" spc="-5" dirty="0" smtClean="0">
                <a:latin typeface="Arial"/>
                <a:cs typeface="Arial"/>
              </a:rPr>
              <a:t>G</a:t>
            </a:r>
            <a:r>
              <a:rPr sz="1275" spc="-5" baseline="-10231" dirty="0" smtClean="0">
                <a:latin typeface="Arial"/>
                <a:cs typeface="Arial"/>
              </a:rPr>
              <a:t>i</a:t>
            </a:r>
            <a:r>
              <a:rPr sz="1300" spc="-5" dirty="0" smtClean="0">
                <a:latin typeface="Arial"/>
                <a:cs typeface="Arial"/>
              </a:rPr>
              <a:t>/kT) : thermodynamic barrier to join atom to critical nucleus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43204" y="5279996"/>
            <a:ext cx="1586792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0" dirty="0" smtClean="0">
                <a:latin typeface="Arial"/>
                <a:cs typeface="Arial"/>
              </a:rPr>
              <a:t>- Nucleation Rate,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27229" y="5279996"/>
            <a:ext cx="446358" cy="25252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2700">
              <a:lnSpc>
                <a:spcPts val="1910"/>
              </a:lnSpc>
            </a:pPr>
            <a:r>
              <a:rPr sz="2250" spc="-3" baseline="7730" dirty="0" smtClean="0">
                <a:latin typeface="Arial"/>
                <a:cs typeface="Arial"/>
              </a:rPr>
              <a:t>N</a:t>
            </a:r>
            <a:r>
              <a:rPr sz="1500" spc="-3" baseline="-8696" dirty="0" smtClean="0">
                <a:latin typeface="Arial"/>
                <a:cs typeface="Arial"/>
              </a:rPr>
              <a:t>hom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95470" y="5557396"/>
            <a:ext cx="99731" cy="139755"/>
          </a:xfrm>
          <a:prstGeom prst="rect">
            <a:avLst/>
          </a:prstGeom>
        </p:spPr>
        <p:txBody>
          <a:bodyPr wrap="square" lIns="0" tIns="6572" rIns="0" bIns="0" rtlCol="0">
            <a:noAutofit/>
          </a:bodyPr>
          <a:lstStyle/>
          <a:p>
            <a:pPr marL="12700">
              <a:lnSpc>
                <a:spcPts val="1035"/>
              </a:lnSpc>
            </a:pPr>
            <a:r>
              <a:rPr sz="900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25166" y="5580016"/>
            <a:ext cx="335368" cy="498810"/>
          </a:xfrm>
          <a:prstGeom prst="rect">
            <a:avLst/>
          </a:prstGeom>
        </p:spPr>
        <p:txBody>
          <a:bodyPr wrap="square" lIns="0" tIns="15748" rIns="0" bIns="0" rtlCol="0">
            <a:noAutofit/>
          </a:bodyPr>
          <a:lstStyle/>
          <a:p>
            <a:pPr marL="22606">
              <a:lnSpc>
                <a:spcPts val="2480"/>
              </a:lnSpc>
            </a:pPr>
            <a:r>
              <a:rPr sz="2325" b="1" u="sng" spc="89" baseline="24312" dirty="0" smtClean="0">
                <a:latin typeface="Arial"/>
                <a:cs typeface="Arial"/>
              </a:rPr>
              <a:t>1</a:t>
            </a:r>
            <a:r>
              <a:rPr sz="2325" b="1" spc="89" baseline="-13091" dirty="0" smtClean="0">
                <a:latin typeface="Arial"/>
                <a:cs typeface="Arial"/>
              </a:rPr>
              <a:t>n</a:t>
            </a:r>
            <a:endParaRPr sz="1550">
              <a:latin typeface="Arial"/>
              <a:cs typeface="Arial"/>
            </a:endParaRPr>
          </a:p>
          <a:p>
            <a:pPr marL="12700" marR="48493">
              <a:lnSpc>
                <a:spcPts val="1380"/>
              </a:lnSpc>
            </a:pPr>
            <a:r>
              <a:rPr sz="1550" b="1" dirty="0" smtClean="0"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15803" y="5577990"/>
            <a:ext cx="1044750" cy="350721"/>
          </a:xfrm>
          <a:prstGeom prst="rect">
            <a:avLst/>
          </a:prstGeom>
        </p:spPr>
        <p:txBody>
          <a:bodyPr wrap="square" lIns="0" tIns="17113" rIns="0" bIns="0" rtlCol="0">
            <a:noAutofit/>
          </a:bodyPr>
          <a:lstStyle/>
          <a:p>
            <a:pPr marL="12700">
              <a:lnSpc>
                <a:spcPts val="2695"/>
              </a:lnSpc>
            </a:pPr>
            <a:r>
              <a:rPr sz="2325" u="sng" spc="39" baseline="28086" dirty="0" smtClean="0">
                <a:latin typeface="Symbol"/>
                <a:cs typeface="Symbol"/>
              </a:rPr>
              <a:t>Δ</a:t>
            </a:r>
            <a:r>
              <a:rPr sz="2325" b="1" u="sng" spc="4" baseline="29923" dirty="0" smtClean="0">
                <a:latin typeface="Arial"/>
                <a:cs typeface="Arial"/>
              </a:rPr>
              <a:t>G</a:t>
            </a:r>
            <a:r>
              <a:rPr sz="1350" b="1" u="sng" spc="0" baseline="25767" dirty="0" smtClean="0">
                <a:latin typeface="Arial"/>
                <a:cs typeface="Arial"/>
              </a:rPr>
              <a:t>r </a:t>
            </a:r>
            <a:r>
              <a:rPr sz="1350" b="1" u="sng" spc="62" baseline="25767" dirty="0" smtClean="0">
                <a:latin typeface="Arial"/>
                <a:cs typeface="Arial"/>
              </a:rPr>
              <a:t> </a:t>
            </a:r>
            <a:r>
              <a:rPr sz="2325" u="sng" spc="-8" baseline="28086" dirty="0" smtClean="0">
                <a:latin typeface="Symbol"/>
                <a:cs typeface="Symbol"/>
              </a:rPr>
              <a:t></a:t>
            </a:r>
            <a:r>
              <a:rPr sz="2325" u="sng" spc="-443" baseline="28086" dirty="0" smtClean="0">
                <a:latin typeface="Symbol"/>
                <a:cs typeface="Symbol"/>
              </a:rPr>
              <a:t></a:t>
            </a:r>
            <a:r>
              <a:rPr sz="2325" u="sng" spc="34" baseline="28086" dirty="0" smtClean="0">
                <a:latin typeface="Symbol"/>
                <a:cs typeface="Symbol"/>
              </a:rPr>
              <a:t>Δ</a:t>
            </a:r>
            <a:r>
              <a:rPr sz="2325" b="1" u="sng" spc="-3" baseline="29923" dirty="0" smtClean="0">
                <a:latin typeface="Arial"/>
                <a:cs typeface="Arial"/>
              </a:rPr>
              <a:t>G</a:t>
            </a:r>
            <a:r>
              <a:rPr sz="1350" b="1" u="sng" spc="0" baseline="25767" dirty="0" smtClean="0">
                <a:latin typeface="Arial"/>
                <a:cs typeface="Arial"/>
              </a:rPr>
              <a:t>i</a:t>
            </a:r>
            <a:r>
              <a:rPr sz="1350" b="1" spc="54" baseline="25767" dirty="0" smtClean="0">
                <a:latin typeface="Arial"/>
                <a:cs typeface="Arial"/>
              </a:rPr>
              <a:t> </a:t>
            </a:r>
            <a:r>
              <a:rPr sz="1550" b="1" spc="-5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46369" y="5705241"/>
            <a:ext cx="1162989" cy="223467"/>
          </a:xfrm>
          <a:prstGeom prst="rect">
            <a:avLst/>
          </a:prstGeom>
        </p:spPr>
        <p:txBody>
          <a:bodyPr wrap="square" lIns="0" tIns="10826" rIns="0" bIns="0" rtlCol="0">
            <a:noAutofit/>
          </a:bodyPr>
          <a:lstStyle/>
          <a:p>
            <a:pPr marL="12700">
              <a:lnSpc>
                <a:spcPts val="1705"/>
              </a:lnSpc>
            </a:pPr>
            <a:r>
              <a:rPr sz="1550" b="1" spc="0" dirty="0" smtClean="0">
                <a:latin typeface="Arial"/>
                <a:cs typeface="Arial"/>
              </a:rPr>
              <a:t>N    </a:t>
            </a:r>
            <a:r>
              <a:rPr sz="1550" b="1" spc="298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-8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n </a:t>
            </a:r>
            <a:r>
              <a:rPr sz="1550" b="1" spc="10" dirty="0" smtClean="0">
                <a:latin typeface="Arial"/>
                <a:cs typeface="Arial"/>
              </a:rPr>
              <a:t> </a:t>
            </a:r>
            <a:r>
              <a:rPr sz="1550" b="1" spc="-10" dirty="0" smtClean="0">
                <a:latin typeface="Arial"/>
                <a:cs typeface="Arial"/>
              </a:rPr>
              <a:t>P</a:t>
            </a:r>
            <a:r>
              <a:rPr sz="1550" b="1" spc="-204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52052" y="5705241"/>
            <a:ext cx="1066263" cy="223467"/>
          </a:xfrm>
          <a:prstGeom prst="rect">
            <a:avLst/>
          </a:prstGeom>
        </p:spPr>
        <p:txBody>
          <a:bodyPr wrap="square" lIns="0" tIns="10826" rIns="0" bIns="0" rtlCol="0">
            <a:noAutofit/>
          </a:bodyPr>
          <a:lstStyle/>
          <a:p>
            <a:pPr marL="12700">
              <a:lnSpc>
                <a:spcPts val="1705"/>
              </a:lnSpc>
            </a:pPr>
            <a:r>
              <a:rPr sz="1550" b="1" spc="54" dirty="0" smtClean="0">
                <a:latin typeface="Arial"/>
                <a:cs typeface="Arial"/>
              </a:rPr>
              <a:t>n </a:t>
            </a:r>
            <a:r>
              <a:rPr sz="1550" spc="0" dirty="0" smtClean="0">
                <a:latin typeface="Symbol"/>
                <a:cs typeface="Symbol"/>
              </a:rPr>
              <a:t></a:t>
            </a:r>
            <a:r>
              <a:rPr sz="1550" spc="57" dirty="0" smtClean="0">
                <a:latin typeface="Times New Roman"/>
                <a:cs typeface="Times New Roman"/>
              </a:rPr>
              <a:t> </a:t>
            </a:r>
            <a:r>
              <a:rPr sz="1550" b="1" spc="54" dirty="0" smtClean="0">
                <a:latin typeface="Arial"/>
                <a:cs typeface="Arial"/>
              </a:rPr>
              <a:t>exp(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84274" y="5822229"/>
            <a:ext cx="283940" cy="139755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hom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74824" y="5822229"/>
            <a:ext cx="87056" cy="139755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89590" y="5822225"/>
            <a:ext cx="294518" cy="139755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spc="0" dirty="0" smtClean="0">
                <a:latin typeface="Arial"/>
                <a:cs typeface="Arial"/>
              </a:rPr>
              <a:t>0  </a:t>
            </a:r>
            <a:r>
              <a:rPr sz="900" b="1" spc="184" dirty="0" smtClean="0">
                <a:latin typeface="Arial"/>
                <a:cs typeface="Arial"/>
              </a:rPr>
              <a:t> </a:t>
            </a:r>
            <a:r>
              <a:rPr sz="900" b="1" spc="0" dirty="0" smtClean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32046" y="5857384"/>
            <a:ext cx="283586" cy="221442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30600" y="6208144"/>
            <a:ext cx="99731" cy="139755"/>
          </a:xfrm>
          <a:prstGeom prst="rect">
            <a:avLst/>
          </a:prstGeom>
        </p:spPr>
        <p:txBody>
          <a:bodyPr wrap="square" lIns="0" tIns="6572" rIns="0" bIns="0" rtlCol="0">
            <a:noAutofit/>
          </a:bodyPr>
          <a:lstStyle/>
          <a:p>
            <a:pPr marL="12700">
              <a:lnSpc>
                <a:spcPts val="1035"/>
              </a:lnSpc>
            </a:pPr>
            <a:r>
              <a:rPr sz="900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80337" y="6230748"/>
            <a:ext cx="457305" cy="911573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algn="ctr">
              <a:lnSpc>
                <a:spcPts val="1939"/>
              </a:lnSpc>
            </a:pPr>
            <a:r>
              <a:rPr sz="1550" b="1" u="sng" spc="-2" dirty="0" smtClean="0">
                <a:latin typeface="Arial"/>
                <a:cs typeface="Arial"/>
              </a:rPr>
              <a:t>n</a:t>
            </a:r>
            <a:r>
              <a:rPr sz="1350" b="1" u="sng" spc="-2" baseline="-12883" dirty="0" smtClean="0">
                <a:latin typeface="Arial"/>
                <a:cs typeface="Arial"/>
              </a:rPr>
              <a:t>0</a:t>
            </a:r>
            <a:r>
              <a:rPr sz="1550" b="1" u="sng" spc="-2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  <a:p>
            <a:pPr marL="140738" marR="142010" algn="ctr">
              <a:lnSpc>
                <a:spcPct val="95825"/>
              </a:lnSpc>
              <a:spcBef>
                <a:spcPts val="43"/>
              </a:spcBef>
            </a:pPr>
            <a:r>
              <a:rPr sz="1550" b="1" spc="-9" dirty="0" smtClean="0"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  <a:p>
            <a:pPr marR="0" algn="ctr">
              <a:lnSpc>
                <a:spcPts val="1782"/>
              </a:lnSpc>
              <a:spcBef>
                <a:spcPts val="1205"/>
              </a:spcBef>
            </a:pPr>
            <a:r>
              <a:rPr sz="1550" b="1" spc="-2" dirty="0" smtClean="0">
                <a:latin typeface="Arial"/>
                <a:cs typeface="Arial"/>
              </a:rPr>
              <a:t>n</a:t>
            </a:r>
            <a:r>
              <a:rPr sz="1350" b="1" spc="-2" baseline="-25767" dirty="0" smtClean="0">
                <a:latin typeface="Arial"/>
                <a:cs typeface="Arial"/>
              </a:rPr>
              <a:t>0</a:t>
            </a:r>
            <a:r>
              <a:rPr sz="1550" b="1" spc="-2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50946" y="6229500"/>
            <a:ext cx="516551" cy="349960"/>
          </a:xfrm>
          <a:prstGeom prst="rect">
            <a:avLst/>
          </a:prstGeom>
        </p:spPr>
        <p:txBody>
          <a:bodyPr wrap="square" lIns="0" tIns="17018" rIns="0" bIns="0" rtlCol="0">
            <a:noAutofit/>
          </a:bodyPr>
          <a:lstStyle/>
          <a:p>
            <a:pPr marL="12700">
              <a:lnSpc>
                <a:spcPts val="2680"/>
              </a:lnSpc>
            </a:pPr>
            <a:r>
              <a:rPr sz="2325" u="sng" spc="39" baseline="28086" dirty="0" smtClean="0">
                <a:latin typeface="Symbol"/>
                <a:cs typeface="Symbol"/>
              </a:rPr>
              <a:t>Δ</a:t>
            </a:r>
            <a:r>
              <a:rPr sz="2325" b="1" u="sng" spc="-5" baseline="29923" dirty="0" smtClean="0">
                <a:latin typeface="Arial"/>
                <a:cs typeface="Arial"/>
              </a:rPr>
              <a:t>G</a:t>
            </a:r>
            <a:r>
              <a:rPr sz="1350" b="1" u="sng" spc="-5" baseline="25767" dirty="0" smtClean="0">
                <a:latin typeface="Arial"/>
                <a:cs typeface="Arial"/>
              </a:rPr>
              <a:t>r </a:t>
            </a:r>
            <a:r>
              <a:rPr sz="1550" b="1" spc="-5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8116" y="6355987"/>
            <a:ext cx="162237" cy="221442"/>
          </a:xfrm>
          <a:prstGeom prst="rect">
            <a:avLst/>
          </a:prstGeom>
        </p:spPr>
        <p:txBody>
          <a:bodyPr wrap="square" lIns="0" tIns="10826" rIns="0" bIns="0" rtlCol="0">
            <a:noAutofit/>
          </a:bodyPr>
          <a:lstStyle/>
          <a:p>
            <a:pPr marL="12700">
              <a:lnSpc>
                <a:spcPts val="1705"/>
              </a:lnSpc>
            </a:pPr>
            <a:r>
              <a:rPr sz="1550" dirty="0" smtClean="0">
                <a:latin typeface="Symbol"/>
                <a:cs typeface="Symbol"/>
              </a:rPr>
              <a:t>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72580" y="6355987"/>
            <a:ext cx="580876" cy="223454"/>
          </a:xfrm>
          <a:prstGeom prst="rect">
            <a:avLst/>
          </a:prstGeom>
        </p:spPr>
        <p:txBody>
          <a:bodyPr wrap="square" lIns="0" tIns="10826" rIns="0" bIns="0" rtlCol="0">
            <a:noAutofit/>
          </a:bodyPr>
          <a:lstStyle/>
          <a:p>
            <a:pPr marL="12700">
              <a:lnSpc>
                <a:spcPts val="1705"/>
              </a:lnSpc>
            </a:pPr>
            <a:r>
              <a:rPr sz="1550" b="1" spc="29" dirty="0" smtClean="0">
                <a:latin typeface="Arial"/>
                <a:cs typeface="Arial"/>
              </a:rPr>
              <a:t>exp(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02757" y="6508129"/>
            <a:ext cx="611477" cy="784085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 marR="30114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  <a:p>
            <a:pPr marL="161294">
              <a:lnSpc>
                <a:spcPts val="1825"/>
              </a:lnSpc>
              <a:spcBef>
                <a:spcPts val="1108"/>
              </a:spcBef>
            </a:pPr>
            <a:r>
              <a:rPr sz="1550" b="1" spc="-11" dirty="0" smtClean="0">
                <a:latin typeface="Arial"/>
                <a:cs typeface="Arial"/>
              </a:rPr>
              <a:t>A</a:t>
            </a:r>
            <a:r>
              <a:rPr sz="1550" b="1" spc="0" dirty="0" smtClean="0">
                <a:latin typeface="Arial"/>
                <a:cs typeface="Arial"/>
              </a:rPr>
              <a:t>  </a:t>
            </a:r>
            <a:r>
              <a:rPr sz="1550" b="1" spc="214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⎤</a:t>
            </a:r>
            <a:endParaRPr sz="1550">
              <a:latin typeface="Symbol"/>
              <a:cs typeface="Symbol"/>
            </a:endParaRPr>
          </a:p>
          <a:p>
            <a:pPr marL="386084" marR="687">
              <a:lnSpc>
                <a:spcPts val="1515"/>
              </a:lnSpc>
            </a:pPr>
            <a:r>
              <a:rPr sz="900" b="1" spc="47" dirty="0" smtClean="0">
                <a:latin typeface="Arial"/>
                <a:cs typeface="Arial"/>
              </a:rPr>
              <a:t>2 </a:t>
            </a:r>
            <a:r>
              <a:rPr sz="1550" spc="0" dirty="0" smtClean="0">
                <a:latin typeface="Symbol"/>
                <a:cs typeface="Symbol"/>
              </a:rPr>
              <a:t>⎥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98668" y="6828766"/>
            <a:ext cx="401103" cy="139837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spc="0" dirty="0" smtClean="0">
                <a:latin typeface="Arial"/>
                <a:cs typeface="Arial"/>
              </a:rPr>
              <a:t>3      </a:t>
            </a:r>
            <a:r>
              <a:rPr sz="900" b="1" spc="75" dirty="0" smtClean="0">
                <a:latin typeface="Arial"/>
                <a:cs typeface="Arial"/>
              </a:rPr>
              <a:t> </a:t>
            </a:r>
            <a:r>
              <a:rPr sz="900" b="1" spc="0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60520" y="6848894"/>
            <a:ext cx="867484" cy="256873"/>
          </a:xfrm>
          <a:prstGeom prst="rect">
            <a:avLst/>
          </a:prstGeom>
        </p:spPr>
        <p:txBody>
          <a:bodyPr wrap="square" lIns="0" tIns="12446" rIns="0" bIns="0" rtlCol="0">
            <a:noAutofit/>
          </a:bodyPr>
          <a:lstStyle/>
          <a:p>
            <a:pPr marL="12700">
              <a:lnSpc>
                <a:spcPts val="1960"/>
              </a:lnSpc>
            </a:pPr>
            <a:r>
              <a:rPr sz="1550" b="1" u="sng" spc="-27" dirty="0" smtClean="0">
                <a:latin typeface="Arial"/>
                <a:cs typeface="Arial"/>
              </a:rPr>
              <a:t>16</a:t>
            </a:r>
            <a:r>
              <a:rPr sz="1550" u="sng" spc="-134" dirty="0" smtClean="0">
                <a:latin typeface="Symbol"/>
                <a:cs typeface="Symbol"/>
              </a:rPr>
              <a:t></a:t>
            </a:r>
            <a:r>
              <a:rPr sz="1350" b="1" u="sng" spc="-27" baseline="-12883" dirty="0" smtClean="0">
                <a:latin typeface="Arial"/>
                <a:cs typeface="Arial"/>
              </a:rPr>
              <a:t>SL </a:t>
            </a:r>
            <a:r>
              <a:rPr sz="1550" b="1" u="sng" spc="-27" dirty="0" smtClean="0">
                <a:latin typeface="Arial"/>
                <a:cs typeface="Arial"/>
              </a:rPr>
              <a:t>T</a:t>
            </a:r>
            <a:r>
              <a:rPr sz="1350" b="1" u="sng" spc="-27" baseline="-12883" dirty="0" smtClean="0"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72588" y="6882534"/>
            <a:ext cx="456338" cy="353007"/>
          </a:xfrm>
          <a:prstGeom prst="rect">
            <a:avLst/>
          </a:prstGeom>
        </p:spPr>
        <p:txBody>
          <a:bodyPr wrap="square" lIns="0" tIns="9017" rIns="0" bIns="0" rtlCol="0">
            <a:noAutofit/>
          </a:bodyPr>
          <a:lstStyle/>
          <a:p>
            <a:pPr marR="12700" algn="r">
              <a:lnSpc>
                <a:spcPts val="1420"/>
              </a:lnSpc>
            </a:pPr>
            <a:r>
              <a:rPr sz="2325" baseline="-8777" dirty="0" smtClean="0">
                <a:latin typeface="Symbol"/>
                <a:cs typeface="Symbol"/>
              </a:rPr>
              <a:t>⎡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ts val="1295"/>
              </a:lnSpc>
            </a:pPr>
            <a:r>
              <a:rPr sz="1550" b="1" dirty="0" smtClean="0">
                <a:latin typeface="Arial"/>
                <a:cs typeface="Arial"/>
              </a:rPr>
              <a:t>exp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8662" y="6976148"/>
            <a:ext cx="362281" cy="223606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6" dirty="0" smtClean="0">
                <a:latin typeface="Arial"/>
                <a:cs typeface="Arial"/>
              </a:rPr>
              <a:t>A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08124" y="7011962"/>
            <a:ext cx="162333" cy="221579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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28442" y="7070635"/>
            <a:ext cx="129963" cy="221579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⎢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29326" y="7106134"/>
            <a:ext cx="106210" cy="139837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2066" y="7128280"/>
            <a:ext cx="553513" cy="221579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spc="-25" dirty="0" smtClean="0">
                <a:latin typeface="Arial"/>
                <a:cs typeface="Arial"/>
              </a:rPr>
              <a:t>3L 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35784" y="7164103"/>
            <a:ext cx="174661" cy="221579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9141" y="7162084"/>
            <a:ext cx="448117" cy="223598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43" dirty="0" smtClean="0">
                <a:latin typeface="Arial"/>
                <a:cs typeface="Arial"/>
              </a:rPr>
              <a:t>(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79" dirty="0" smtClean="0">
                <a:latin typeface="Arial"/>
                <a:cs typeface="Arial"/>
              </a:rPr>
              <a:t>T</a:t>
            </a:r>
            <a:r>
              <a:rPr sz="1550" b="1" spc="-5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28442" y="7203223"/>
            <a:ext cx="129963" cy="221579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⎣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83584" y="7203223"/>
            <a:ext cx="129963" cy="221579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⎦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69412" y="8286848"/>
            <a:ext cx="1959400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29" dirty="0" smtClean="0">
                <a:latin typeface="Arial"/>
                <a:cs typeface="Arial"/>
              </a:rPr>
              <a:t>At low undercoolings,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70737" y="8286848"/>
            <a:ext cx="2171514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37" dirty="0" smtClean="0">
                <a:latin typeface="Arial"/>
                <a:cs typeface="Arial"/>
              </a:rPr>
              <a:t>the nucleation barrier is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9746" y="8563458"/>
            <a:ext cx="3852640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high and the rate of nucleus formation is low.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9408" y="9115911"/>
            <a:ext cx="4171137" cy="493260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0" dirty="0" smtClean="0">
                <a:latin typeface="Arial"/>
                <a:cs typeface="Arial"/>
              </a:rPr>
              <a:t>Greater  undercooling  promotes  the  nucleation</a:t>
            </a:r>
            <a:endParaRPr sz="1500">
              <a:latin typeface="Arial"/>
              <a:cs typeface="Arial"/>
            </a:endParaRPr>
          </a:p>
          <a:p>
            <a:pPr marL="383035" marR="28803">
              <a:lnSpc>
                <a:spcPct val="102091"/>
              </a:lnSpc>
              <a:spcBef>
                <a:spcPts val="262"/>
              </a:spcBef>
            </a:pPr>
            <a:r>
              <a:rPr sz="1500" spc="-1" dirty="0" smtClean="0">
                <a:latin typeface="Arial"/>
                <a:cs typeface="Arial"/>
              </a:rPr>
              <a:t>due to decrease in r* and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-1" dirty="0" smtClean="0">
                <a:latin typeface="Arial"/>
                <a:cs typeface="Arial"/>
              </a:rPr>
              <a:t>G*.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7017" y="10077542"/>
            <a:ext cx="159816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75" dirty="0" smtClean="0">
                <a:latin typeface="Times New Roman"/>
                <a:cs typeface="Times New Roman"/>
              </a:rPr>
              <a:t>9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3" name="object 3"/>
          <p:cNvSpPr txBox="1"/>
          <p:nvPr/>
        </p:nvSpPr>
        <p:spPr>
          <a:xfrm>
            <a:off x="4633704" y="5611872"/>
            <a:ext cx="518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51151" y="5661400"/>
            <a:ext cx="751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1369</Words>
  <Application>Microsoft Office PowerPoint</Application>
  <PresentationFormat>Custom</PresentationFormat>
  <Paragraphs>267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CENTER</cp:lastModifiedBy>
  <cp:revision>1</cp:revision>
  <dcterms:modified xsi:type="dcterms:W3CDTF">2018-11-15T05:46:50Z</dcterms:modified>
</cp:coreProperties>
</file>